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6" r:id="rId19"/>
    <p:sldId id="277" r:id="rId20"/>
    <p:sldId id="275" r:id="rId21"/>
    <p:sldId id="271" r:id="rId22"/>
    <p:sldId id="274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F54"/>
    <a:srgbClr val="034078"/>
    <a:srgbClr val="056BC7"/>
    <a:srgbClr val="1282A2"/>
    <a:srgbClr val="034A8B"/>
    <a:srgbClr val="0A11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68" autoAdjust="0"/>
    <p:restoredTop sz="96353" autoAdjust="0"/>
  </p:normalViewPr>
  <p:slideViewPr>
    <p:cSldViewPr snapToGrid="0">
      <p:cViewPr varScale="1">
        <p:scale>
          <a:sx n="114" d="100"/>
          <a:sy n="114" d="100"/>
        </p:scale>
        <p:origin x="8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1B0A05-6447-4E8B-A0E0-5533A8A6F044}" type="datetimeFigureOut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875E51-10EF-465F-99C4-2D4CC7C8FD6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547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5E51-10EF-465F-99C4-2D4CC7C8FD6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0658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875E51-10EF-465F-99C4-2D4CC7C8FD64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47642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26DAAA-8FCB-4584-9D99-662067111C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2D1AD5C-6A68-485C-944B-CD862068A9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D35413E-1B68-433E-9C9B-53AC9514F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60D87-F206-469B-852D-8227D54EFC30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A79FAE-99F3-40F4-BC5D-3BEDC9994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188EC5-7624-4795-98AB-1396056D2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3210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0EF979-D6E8-45B3-BC08-ABAD6E7BF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E718DBE-D897-4A9A-97C6-1F0028457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A22F5C-1D42-4872-AA08-93245D867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F2B53-97D9-4171-980B-CDA7F6611DE6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B00396-BBBF-418B-9E3D-AB76233DC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BBB95-2A53-44E8-A05A-9C8DA0AA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1836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2F6F273-45D1-4FF6-A8DB-92389E68ED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7018E4F-91DE-4DC5-999B-218893FEBA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E62AA8-395D-4DFE-A597-C0C463741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538E5-239E-401B-80C3-DB0E53AD92B4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313492-E4CA-4561-A2B9-CBF33302A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4A79F9-4182-4193-B8D3-897F35AA7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126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20F7AD-1F19-438C-B30E-5718C4A73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CA8B906-7741-4725-B749-728743DEDF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76A014-B010-41EE-A12B-3E926C863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E773B4-EF86-44E0-BAEC-99AB88871F14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3417EA-C1BB-4154-B68E-A335884E3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ADBBAE-BCB2-444C-B40A-D953DD965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121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350493-F298-4CCD-82CB-AA362A3DC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73F281-0884-4F5E-A926-D77BA02CD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88DD17-CF2A-47BC-B5AA-C9A9C033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CF55EF-C296-4CBD-9987-B6EA0733DBBD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46F76EC-B376-4225-8041-554354AC1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8DC11E-4FFD-4EE5-ADB0-3DDAE9C5A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150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5D057B-72F4-4DB6-B44D-C86B110FE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2FCD90-5407-4A83-9F3D-7613D2DDAC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883BB2E-D84D-4849-9EAF-11E00507BD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FD242AB-59E8-405A-98F4-6577965E9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592BF-C075-403C-BF18-AF21DC3CDEA9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FDAD46-6CD3-43E4-AFCE-5649978FE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74392CA-CEF6-49F0-8D81-6888CFC65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5427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5366FE-974F-450B-9BCA-C09007CCE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28B6374-13C8-4BEF-A8A6-7AF923C4A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C3FD7A-1179-4CE3-928C-0CD870CBF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C6600E1-5D91-446E-AD8A-EECF2CF414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A5610FA-CA9D-4312-BAA5-85A22C6E04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B80ECA0-22E7-422A-B34E-602E7BC86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A8490A-5F4C-4FC4-8687-33EE1F08049B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232740C-94C3-474E-9E69-713D10900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46FCBC2-4632-4578-B242-D9AD04D58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6979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DDB7F2-72EF-4E56-8CAC-8FC0EB253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34C277F-6CE4-47F3-BA0F-1E741152A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29847-2533-4D60-A861-E8293B8A4490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6671B05-2068-4907-A0E5-C035CC10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327B7ED-1131-4DF3-A6DD-D0520BC38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8215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F2337B-A77F-46FF-8B17-CC88A6FCB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6A0E3-E6D5-4E3F-8ECB-A856553DDD55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7541A21-E0CC-4FB3-AB1E-0D3DEC4AC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20B3B1-B842-47D8-9A57-BECEB901D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10650" y="6205537"/>
            <a:ext cx="2743200" cy="365125"/>
          </a:xfrm>
        </p:spPr>
        <p:txBody>
          <a:bodyPr/>
          <a:lstStyle>
            <a:lvl1pPr>
              <a:defRPr>
                <a:solidFill>
                  <a:srgbClr val="001F54"/>
                </a:solidFill>
              </a:defRPr>
            </a:lvl1pPr>
          </a:lstStyle>
          <a:p>
            <a:fld id="{0F1DE6B7-4CBF-4616-8FD8-1102AFE7C60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7015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68B1E8-94C8-4A99-AB3B-45275963D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C7258D-9B8A-4129-8D18-7B8555EF3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C6F670-1D5A-46D6-B0F9-05DBB4CDB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613D73-C61D-495C-B9E8-227537A6B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278C8-7385-44E1-885D-1F9E09D40747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991CA3-80FB-418A-81CC-19854A6AF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14B568-7840-45A4-80BB-1DE816CD5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390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BAB412-564C-4D61-A1EE-43CFE9CF2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D174E01-1C95-481A-B8CE-D57B1D0C50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81E8DB-A396-45F8-BDEA-82084E65A2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8128F4-B82D-4CD2-9799-434A9E0C7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618B1-096E-41EE-A6BA-E6A061CEF741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9A6D9ED-41FC-4094-BA00-411BE8E05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C664169-4D0A-4372-BAFF-DABFDE42FC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934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CE6308F-81C1-4AC4-B279-0D4F22F2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796F0A-4B17-4DE8-AC6B-8C6E1827F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FF160F-F397-4E34-A215-A1CBADC191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66E7C9-5C26-4679-B277-5A446152808A}" type="datetime1">
              <a:rPr lang="ko-KR" altLang="en-US" smtClean="0"/>
              <a:t>2024-02-02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FC5966-A017-4B60-B41D-3C77F923AF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CEF033-0522-4993-804A-8A145E53A0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1DE6B7-4CBF-4616-8FD8-1102AFE7C6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4294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../project01-04-home.html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385BC0-8F71-4246-B502-50ACF935E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6300"/>
            <a:ext cx="9144000" cy="2814856"/>
          </a:xfrm>
          <a:solidFill>
            <a:srgbClr val="001F54"/>
          </a:solidFill>
          <a:ln w="38100">
            <a:solidFill>
              <a:srgbClr val="001F54"/>
            </a:solidFill>
          </a:ln>
        </p:spPr>
        <p:txBody>
          <a:bodyPr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en-US" sz="6600" dirty="0">
                <a:solidFill>
                  <a:schemeClr val="bg1"/>
                </a:solidFill>
                <a:latin typeface="Yu Gothic UI" panose="020B0500000000000000" pitchFamily="34" charset="-128"/>
              </a:rPr>
              <a:t>웹사이트 제작 프로젝트</a:t>
            </a:r>
            <a:br>
              <a:rPr lang="en-US" altLang="ko-KR" sz="6600" dirty="0">
                <a:solidFill>
                  <a:schemeClr val="bg1"/>
                </a:solidFill>
                <a:latin typeface="Yu Gothic UI" panose="020B0500000000000000" pitchFamily="34" charset="-128"/>
              </a:rPr>
            </a:br>
            <a:r>
              <a:rPr lang="en-US" altLang="ko-KR" sz="3600" dirty="0">
                <a:solidFill>
                  <a:schemeClr val="bg1"/>
                </a:solidFill>
                <a:latin typeface="Yu Gothic UI" panose="020B0500000000000000" pitchFamily="34" charset="-128"/>
              </a:rPr>
              <a:t>- </a:t>
            </a:r>
            <a:r>
              <a:rPr lang="ko-KR" altLang="en-US" sz="3600" dirty="0">
                <a:solidFill>
                  <a:schemeClr val="bg1"/>
                </a:solidFill>
                <a:latin typeface="Yu Gothic UI" panose="020B0500000000000000" pitchFamily="34" charset="-128"/>
              </a:rPr>
              <a:t>소개 </a:t>
            </a:r>
            <a:r>
              <a:rPr lang="en-US" altLang="ko-KR" sz="3600" b="1" dirty="0">
                <a:solidFill>
                  <a:schemeClr val="bg1"/>
                </a:solidFill>
                <a:latin typeface="Yu Gothic UI" panose="020B0500000000000000" pitchFamily="34" charset="-128"/>
              </a:rPr>
              <a:t>PPT</a:t>
            </a:r>
            <a:endParaRPr lang="ko-KR" altLang="en-US" sz="6600" b="1" dirty="0">
              <a:solidFill>
                <a:schemeClr val="bg1"/>
              </a:solidFill>
              <a:latin typeface="Yu Gothic UI" panose="020B0500000000000000" pitchFamily="34" charset="-128"/>
            </a:endParaRP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0EB68C34-1A9C-43B3-B512-9DB7BCB9F4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199200"/>
              </p:ext>
            </p:extLst>
          </p:nvPr>
        </p:nvGraphicFramePr>
        <p:xfrm>
          <a:off x="2013359" y="4230912"/>
          <a:ext cx="8213488" cy="21045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7688">
                  <a:extLst>
                    <a:ext uri="{9D8B030D-6E8A-4147-A177-3AD203B41FA5}">
                      <a16:colId xmlns:a16="http://schemas.microsoft.com/office/drawing/2014/main" val="4228123203"/>
                    </a:ext>
                  </a:extLst>
                </a:gridCol>
                <a:gridCol w="227318">
                  <a:extLst>
                    <a:ext uri="{9D8B030D-6E8A-4147-A177-3AD203B41FA5}">
                      <a16:colId xmlns:a16="http://schemas.microsoft.com/office/drawing/2014/main" val="4023422345"/>
                    </a:ext>
                  </a:extLst>
                </a:gridCol>
                <a:gridCol w="6808482">
                  <a:extLst>
                    <a:ext uri="{9D8B030D-6E8A-4147-A177-3AD203B41FA5}">
                      <a16:colId xmlns:a16="http://schemas.microsoft.com/office/drawing/2014/main" val="1568895037"/>
                    </a:ext>
                  </a:extLst>
                </a:gridCol>
              </a:tblGrid>
              <a:tr h="52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 수강 강좌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:</a:t>
                      </a:r>
                      <a:endParaRPr lang="ko-KR" altLang="en-US" sz="1600" b="0" dirty="0">
                        <a:solidFill>
                          <a:srgbClr val="001F54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(2023)</a:t>
                      </a:r>
                      <a:r>
                        <a:rPr lang="ko-KR" altLang="en-US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빅데이터를 활용한 자바</a:t>
                      </a:r>
                      <a:r>
                        <a:rPr lang="en-US" altLang="ko-KR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(JAVA),</a:t>
                      </a:r>
                      <a:r>
                        <a:rPr lang="ko-KR" altLang="en-US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파이썬</a:t>
                      </a:r>
                      <a:r>
                        <a:rPr lang="en-US" altLang="ko-KR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(Python)</a:t>
                      </a:r>
                      <a:r>
                        <a:rPr lang="ko-KR" altLang="en-US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개발자 과정</a:t>
                      </a:r>
                      <a:endParaRPr lang="en-US" altLang="ko-KR" sz="1600" b="0" dirty="0">
                        <a:solidFill>
                          <a:srgbClr val="001F54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692041"/>
                  </a:ext>
                </a:extLst>
              </a:tr>
              <a:tr h="52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 담당 강사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:</a:t>
                      </a:r>
                      <a:endParaRPr lang="ko-KR" altLang="en-US" sz="1600" b="0" dirty="0">
                        <a:solidFill>
                          <a:srgbClr val="001F54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이주민 강사님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6037737"/>
                  </a:ext>
                </a:extLst>
              </a:tr>
              <a:tr h="52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 제작 기간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:</a:t>
                      </a:r>
                      <a:endParaRPr lang="ko-KR" altLang="en-US" sz="1600" b="0" dirty="0">
                        <a:solidFill>
                          <a:srgbClr val="001F54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en-US" altLang="ko-KR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2024. 1. 26 ~ 2024. 2. 2.</a:t>
                      </a:r>
                      <a:endParaRPr lang="ko-KR" altLang="en-US" sz="1600" b="0" dirty="0">
                        <a:solidFill>
                          <a:srgbClr val="001F54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1151697"/>
                  </a:ext>
                </a:extLst>
              </a:tr>
              <a:tr h="5261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 제작자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:</a:t>
                      </a:r>
                      <a:endParaRPr lang="ko-KR" altLang="en-US" sz="1600" b="0" dirty="0">
                        <a:solidFill>
                          <a:srgbClr val="001F54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just" latinLnBrk="1"/>
                      <a:r>
                        <a:rPr lang="ko-KR" altLang="en-US" sz="1600" b="0" dirty="0">
                          <a:solidFill>
                            <a:srgbClr val="001F54"/>
                          </a:solidFill>
                          <a:latin typeface="+mn-ea"/>
                          <a:ea typeface="+mn-ea"/>
                        </a:rPr>
                        <a:t> 정민주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10196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9293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9080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516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5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22541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1F54"/>
                </a:solidFill>
              </a:rPr>
              <a:t>웹사이트 구성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10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854335" y="1211542"/>
            <a:ext cx="2483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</a:t>
            </a:r>
            <a:r>
              <a:rPr lang="ko-KR" altLang="en-US" dirty="0">
                <a:solidFill>
                  <a:srgbClr val="034078"/>
                </a:solidFill>
              </a:rPr>
              <a:t>웹사이트</a:t>
            </a:r>
            <a:r>
              <a:rPr lang="en-US" altLang="ko-KR" dirty="0">
                <a:solidFill>
                  <a:srgbClr val="034078"/>
                </a:solidFill>
              </a:rPr>
              <a:t> </a:t>
            </a:r>
            <a:r>
              <a:rPr lang="ko-KR" altLang="en-US" dirty="0">
                <a:solidFill>
                  <a:srgbClr val="034078"/>
                </a:solidFill>
              </a:rPr>
              <a:t>바로가기    </a:t>
            </a:r>
            <a:r>
              <a:rPr lang="en-US" altLang="ko-KR" dirty="0">
                <a:solidFill>
                  <a:srgbClr val="034078"/>
                </a:solidFill>
              </a:rPr>
              <a:t>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pic>
        <p:nvPicPr>
          <p:cNvPr id="9" name="그림 8">
            <a:hlinkClick r:id="rId2" action="ppaction://hlinkfile"/>
            <a:extLst>
              <a:ext uri="{FF2B5EF4-FFF2-40B4-BE49-F238E27FC236}">
                <a16:creationId xmlns:a16="http://schemas.microsoft.com/office/drawing/2014/main" id="{74BF0F13-5A02-4C13-BB37-0AC75DE707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299" y="1698625"/>
            <a:ext cx="7975402" cy="4320000"/>
          </a:xfrm>
          <a:prstGeom prst="rect">
            <a:avLst/>
          </a:prstGeom>
          <a:ln>
            <a:noFill/>
          </a:ln>
        </p:spPr>
      </p:pic>
      <p:pic>
        <p:nvPicPr>
          <p:cNvPr id="11" name="그래픽 10">
            <a:hlinkClick r:id="rId2" action="ppaction://hlinkfile"/>
            <a:extLst>
              <a:ext uri="{FF2B5EF4-FFF2-40B4-BE49-F238E27FC236}">
                <a16:creationId xmlns:a16="http://schemas.microsoft.com/office/drawing/2014/main" id="{7DC2C179-329E-4EB9-9985-4F371DF41A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8000" y="1281908"/>
            <a:ext cx="22860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552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516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55899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Home page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11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5585792" y="1687792"/>
            <a:ext cx="1572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&lt;HTML</a:t>
            </a:r>
            <a:r>
              <a:rPr lang="ko-KR" altLang="en-US" dirty="0">
                <a:solidFill>
                  <a:srgbClr val="034078"/>
                </a:solidFill>
              </a:rPr>
              <a:t> 코드</a:t>
            </a:r>
            <a:r>
              <a:rPr lang="en-US" altLang="ko-KR" dirty="0">
                <a:solidFill>
                  <a:srgbClr val="034078"/>
                </a:solidFill>
              </a:rPr>
              <a:t>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BA003A-183C-4F40-B88B-DD229710BDF0}"/>
              </a:ext>
            </a:extLst>
          </p:cNvPr>
          <p:cNvSpPr txBox="1"/>
          <p:nvPr/>
        </p:nvSpPr>
        <p:spPr>
          <a:xfrm>
            <a:off x="1571625" y="2197894"/>
            <a:ext cx="9601201" cy="24622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"overview"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/overview-1.jpg"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"width:100%; height:100vh;"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"link-main"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"project01-04.html"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크로이츠펠트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ko-KR" alt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야콥병</a:t>
            </a:r>
            <a:r>
              <a:rPr lang="ko-KR" alt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알아보기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4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ko-KR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open.svg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"ref"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'2023</a:t>
            </a:r>
            <a:r>
              <a:rPr lang="ko-KR" alt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년도 </a:t>
            </a:r>
            <a:r>
              <a:rPr lang="ko-KR" alt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크로이츠펠트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ko-KR" altLang="en-US" sz="14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야콥병</a:t>
            </a:r>
            <a:r>
              <a:rPr lang="ko-KR" alt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관리지침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의 내용 중 일부를 재구성하였음을 알려드립니다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altLang="ko-KR" sz="14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7747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516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6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55899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Home page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5396930" y="981956"/>
            <a:ext cx="1398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&lt;CSS</a:t>
            </a:r>
            <a:r>
              <a:rPr lang="ko-KR" altLang="en-US" dirty="0">
                <a:solidFill>
                  <a:srgbClr val="034078"/>
                </a:solidFill>
              </a:rPr>
              <a:t> 코드</a:t>
            </a:r>
            <a:r>
              <a:rPr lang="en-US" altLang="ko-KR" dirty="0">
                <a:solidFill>
                  <a:srgbClr val="034078"/>
                </a:solidFill>
              </a:rPr>
              <a:t>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320D73-7DB7-45A1-81CE-B151B268849C}"/>
              </a:ext>
            </a:extLst>
          </p:cNvPr>
          <p:cNvSpPr txBox="1"/>
          <p:nvPr/>
        </p:nvSpPr>
        <p:spPr>
          <a:xfrm>
            <a:off x="1624013" y="1457275"/>
            <a:ext cx="5848349" cy="524079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@import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'https://fonts.googleapis.com/css2?family=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Nanum+Gothic&amp;display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=swap'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Nanum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Gothic'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sans-serif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overflow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hidden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.overview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inline-block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100%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100vh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.overview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object-fit</a:t>
            </a:r>
            <a:r>
              <a:rPr lang="en-US" altLang="ko-KR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cover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.link-main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inherit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inherit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0.3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box-sizing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border-box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transition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0E72E6-B0E3-47B0-AF51-83A2DC4D3F4A}"/>
              </a:ext>
            </a:extLst>
          </p:cNvPr>
          <p:cNvSpPr txBox="1"/>
          <p:nvPr/>
        </p:nvSpPr>
        <p:spPr>
          <a:xfrm>
            <a:off x="7662863" y="1457275"/>
            <a:ext cx="2905125" cy="456368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.link-main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vertical-align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middle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.ref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bottom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box-sizing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border-box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transition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.link-main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#034078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3em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.link-main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a:hover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#034078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overview:hover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.link-main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overview:hover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.ref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2" name="설명선: 굽은 선(강조선) 11">
            <a:extLst>
              <a:ext uri="{FF2B5EF4-FFF2-40B4-BE49-F238E27FC236}">
                <a16:creationId xmlns:a16="http://schemas.microsoft.com/office/drawing/2014/main" id="{8613D998-C330-4236-975D-50CC9DA23914}"/>
              </a:ext>
            </a:extLst>
          </p:cNvPr>
          <p:cNvSpPr/>
          <p:nvPr/>
        </p:nvSpPr>
        <p:spPr>
          <a:xfrm>
            <a:off x="1624012" y="2817921"/>
            <a:ext cx="571500" cy="1532623"/>
          </a:xfrm>
          <a:prstGeom prst="accentCallout2">
            <a:avLst>
              <a:gd name="adj1" fmla="val 18750"/>
              <a:gd name="adj2" fmla="val -8333"/>
              <a:gd name="adj3" fmla="val 18751"/>
              <a:gd name="adj4" fmla="val -38334"/>
              <a:gd name="adj5" fmla="val 35874"/>
              <a:gd name="adj6" fmla="val -7111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E9E008-D4EC-467C-BFB0-D44FB9372EEA}"/>
              </a:ext>
            </a:extLst>
          </p:cNvPr>
          <p:cNvSpPr txBox="1"/>
          <p:nvPr/>
        </p:nvSpPr>
        <p:spPr>
          <a:xfrm>
            <a:off x="78581" y="3359944"/>
            <a:ext cx="144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페이지 배경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7E2F89F-34A1-4A24-A1F3-F2062F700D9C}"/>
              </a:ext>
            </a:extLst>
          </p:cNvPr>
          <p:cNvSpPr txBox="1"/>
          <p:nvPr/>
        </p:nvSpPr>
        <p:spPr>
          <a:xfrm>
            <a:off x="121116" y="3717115"/>
            <a:ext cx="1354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200" dirty="0">
                <a:solidFill>
                  <a:srgbClr val="1282A2"/>
                </a:solidFill>
              </a:rPr>
              <a:t>(</a:t>
            </a:r>
            <a:r>
              <a:rPr lang="ko-KR" altLang="en-US" sz="1200" dirty="0">
                <a:solidFill>
                  <a:srgbClr val="1282A2"/>
                </a:solidFill>
              </a:rPr>
              <a:t>페이지 전체에 백그라운드 이미지가 꽉 찰 수 있게</a:t>
            </a:r>
            <a:r>
              <a:rPr lang="en-US" altLang="ko-KR" sz="1200" dirty="0">
                <a:solidFill>
                  <a:srgbClr val="1282A2"/>
                </a:solidFill>
              </a:rPr>
              <a:t>)</a:t>
            </a:r>
            <a:endParaRPr lang="ko-KR" altLang="en-US" sz="1200" dirty="0">
              <a:solidFill>
                <a:srgbClr val="1282A2"/>
              </a:solidFill>
            </a:endParaRPr>
          </a:p>
        </p:txBody>
      </p:sp>
      <p:sp>
        <p:nvSpPr>
          <p:cNvPr id="15" name="설명선: 굽은 선(강조선) 14">
            <a:extLst>
              <a:ext uri="{FF2B5EF4-FFF2-40B4-BE49-F238E27FC236}">
                <a16:creationId xmlns:a16="http://schemas.microsoft.com/office/drawing/2014/main" id="{2C8B2E5D-1DE0-4200-B539-2114187FD362}"/>
              </a:ext>
            </a:extLst>
          </p:cNvPr>
          <p:cNvSpPr/>
          <p:nvPr/>
        </p:nvSpPr>
        <p:spPr>
          <a:xfrm>
            <a:off x="1624012" y="4532421"/>
            <a:ext cx="571500" cy="1563579"/>
          </a:xfrm>
          <a:prstGeom prst="accentCallout2">
            <a:avLst>
              <a:gd name="adj1" fmla="val 18750"/>
              <a:gd name="adj2" fmla="val -8333"/>
              <a:gd name="adj3" fmla="val 18751"/>
              <a:gd name="adj4" fmla="val -38334"/>
              <a:gd name="adj5" fmla="val 35874"/>
              <a:gd name="adj6" fmla="val -7111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844B40-6ACE-497C-ADD9-4EE7DF6A4FCE}"/>
              </a:ext>
            </a:extLst>
          </p:cNvPr>
          <p:cNvSpPr txBox="1"/>
          <p:nvPr/>
        </p:nvSpPr>
        <p:spPr>
          <a:xfrm>
            <a:off x="78581" y="5081298"/>
            <a:ext cx="144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상단 문구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위치 조정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8B7B13-270A-44D2-8710-F1878F13D7A0}"/>
              </a:ext>
            </a:extLst>
          </p:cNvPr>
          <p:cNvSpPr txBox="1"/>
          <p:nvPr/>
        </p:nvSpPr>
        <p:spPr>
          <a:xfrm>
            <a:off x="176384" y="5639911"/>
            <a:ext cx="12732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200" dirty="0">
                <a:solidFill>
                  <a:srgbClr val="1282A2"/>
                </a:solidFill>
              </a:rPr>
              <a:t>(</a:t>
            </a:r>
            <a:r>
              <a:rPr lang="ko-KR" altLang="en-US" sz="1200" dirty="0">
                <a:solidFill>
                  <a:srgbClr val="1282A2"/>
                </a:solidFill>
              </a:rPr>
              <a:t>마우스 오버 전 투명도 </a:t>
            </a:r>
            <a:r>
              <a:rPr lang="en-US" altLang="ko-KR" sz="1200" dirty="0">
                <a:solidFill>
                  <a:srgbClr val="1282A2"/>
                </a:solidFill>
              </a:rPr>
              <a:t>0)</a:t>
            </a:r>
            <a:endParaRPr lang="ko-KR" altLang="en-US" sz="1200" dirty="0">
              <a:solidFill>
                <a:srgbClr val="1282A2"/>
              </a:solidFill>
            </a:endParaRPr>
          </a:p>
        </p:txBody>
      </p:sp>
      <p:sp>
        <p:nvSpPr>
          <p:cNvPr id="21" name="설명선: 굽은 선(강조선) 20">
            <a:extLst>
              <a:ext uri="{FF2B5EF4-FFF2-40B4-BE49-F238E27FC236}">
                <a16:creationId xmlns:a16="http://schemas.microsoft.com/office/drawing/2014/main" id="{4B4D2E8D-A845-4005-9A1A-F0E4BA21754D}"/>
              </a:ext>
            </a:extLst>
          </p:cNvPr>
          <p:cNvSpPr/>
          <p:nvPr/>
        </p:nvSpPr>
        <p:spPr>
          <a:xfrm flipH="1">
            <a:off x="9996487" y="1545004"/>
            <a:ext cx="571500" cy="509221"/>
          </a:xfrm>
          <a:prstGeom prst="accentCallout2">
            <a:avLst>
              <a:gd name="adj1" fmla="val 18750"/>
              <a:gd name="adj2" fmla="val -8333"/>
              <a:gd name="adj3" fmla="val 18751"/>
              <a:gd name="adj4" fmla="val -38334"/>
              <a:gd name="adj5" fmla="val 45850"/>
              <a:gd name="adj6" fmla="val -66666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541455-8A87-4E46-ACFF-98D015D84200}"/>
              </a:ext>
            </a:extLst>
          </p:cNvPr>
          <p:cNvSpPr txBox="1"/>
          <p:nvPr/>
        </p:nvSpPr>
        <p:spPr>
          <a:xfrm>
            <a:off x="10619675" y="1800497"/>
            <a:ext cx="151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문구 옆 이미지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위치 조정</a:t>
            </a:r>
          </a:p>
        </p:txBody>
      </p:sp>
      <p:sp>
        <p:nvSpPr>
          <p:cNvPr id="24" name="설명선: 굽은 선(강조선) 23">
            <a:extLst>
              <a:ext uri="{FF2B5EF4-FFF2-40B4-BE49-F238E27FC236}">
                <a16:creationId xmlns:a16="http://schemas.microsoft.com/office/drawing/2014/main" id="{E650A422-5297-4FD7-BA01-16CB6E2188A5}"/>
              </a:ext>
            </a:extLst>
          </p:cNvPr>
          <p:cNvSpPr/>
          <p:nvPr/>
        </p:nvSpPr>
        <p:spPr>
          <a:xfrm flipH="1">
            <a:off x="9996487" y="2247671"/>
            <a:ext cx="571500" cy="1112273"/>
          </a:xfrm>
          <a:prstGeom prst="accentCallout2">
            <a:avLst>
              <a:gd name="adj1" fmla="val 18750"/>
              <a:gd name="adj2" fmla="val -8333"/>
              <a:gd name="adj3" fmla="val 18751"/>
              <a:gd name="adj4" fmla="val -38334"/>
              <a:gd name="adj5" fmla="val 31780"/>
              <a:gd name="adj6" fmla="val -6111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A8D87FF-7B2B-4750-926B-55A2AB493EC9}"/>
              </a:ext>
            </a:extLst>
          </p:cNvPr>
          <p:cNvSpPr txBox="1"/>
          <p:nvPr/>
        </p:nvSpPr>
        <p:spPr>
          <a:xfrm>
            <a:off x="10691675" y="2614457"/>
            <a:ext cx="1440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하단 문구</a:t>
            </a:r>
            <a:endParaRPr lang="en-US" altLang="ko-KR" sz="1600" dirty="0">
              <a:solidFill>
                <a:srgbClr val="1282A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0283B79-557D-4A51-BAE4-B5AEA6FF532F}"/>
              </a:ext>
            </a:extLst>
          </p:cNvPr>
          <p:cNvSpPr txBox="1"/>
          <p:nvPr/>
        </p:nvSpPr>
        <p:spPr>
          <a:xfrm>
            <a:off x="10812324" y="2923057"/>
            <a:ext cx="11987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rgbClr val="1282A2"/>
                </a:solidFill>
              </a:rPr>
              <a:t>(</a:t>
            </a:r>
            <a:r>
              <a:rPr lang="ko-KR" altLang="en-US" sz="1200" dirty="0">
                <a:solidFill>
                  <a:srgbClr val="1282A2"/>
                </a:solidFill>
              </a:rPr>
              <a:t>투명도 </a:t>
            </a:r>
            <a:r>
              <a:rPr lang="en-US" altLang="ko-KR" sz="1200" dirty="0">
                <a:solidFill>
                  <a:srgbClr val="1282A2"/>
                </a:solidFill>
              </a:rPr>
              <a:t>0)</a:t>
            </a:r>
            <a:endParaRPr lang="ko-KR" altLang="en-US" sz="1200" dirty="0">
              <a:solidFill>
                <a:srgbClr val="1282A2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952E6EA-3617-4398-A60A-310349619827}"/>
              </a:ext>
            </a:extLst>
          </p:cNvPr>
          <p:cNvSpPr/>
          <p:nvPr/>
        </p:nvSpPr>
        <p:spPr>
          <a:xfrm>
            <a:off x="1257300" y="6527097"/>
            <a:ext cx="6581775" cy="231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설명선: 굽은 선(강조선) 29">
            <a:extLst>
              <a:ext uri="{FF2B5EF4-FFF2-40B4-BE49-F238E27FC236}">
                <a16:creationId xmlns:a16="http://schemas.microsoft.com/office/drawing/2014/main" id="{0701C9AC-8D4D-4D9A-B357-416D25A1F8CB}"/>
              </a:ext>
            </a:extLst>
          </p:cNvPr>
          <p:cNvSpPr/>
          <p:nvPr/>
        </p:nvSpPr>
        <p:spPr>
          <a:xfrm flipH="1">
            <a:off x="9996487" y="3546131"/>
            <a:ext cx="571500" cy="925857"/>
          </a:xfrm>
          <a:prstGeom prst="accentCallout2">
            <a:avLst>
              <a:gd name="adj1" fmla="val 18750"/>
              <a:gd name="adj2" fmla="val -8333"/>
              <a:gd name="adj3" fmla="val 18751"/>
              <a:gd name="adj4" fmla="val -38334"/>
              <a:gd name="adj5" fmla="val 35553"/>
              <a:gd name="adj6" fmla="val -60555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E4D8172-11CE-4873-8BEB-3C787AC18003}"/>
              </a:ext>
            </a:extLst>
          </p:cNvPr>
          <p:cNvSpPr txBox="1"/>
          <p:nvPr/>
        </p:nvSpPr>
        <p:spPr>
          <a:xfrm>
            <a:off x="10691675" y="3824216"/>
            <a:ext cx="144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상단 문구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스타일 적용</a:t>
            </a:r>
            <a:endParaRPr lang="en-US" altLang="ko-KR" sz="1600" dirty="0">
              <a:solidFill>
                <a:srgbClr val="1282A2"/>
              </a:solidFill>
            </a:endParaRPr>
          </a:p>
        </p:txBody>
      </p:sp>
      <p:sp>
        <p:nvSpPr>
          <p:cNvPr id="35" name="설명선: 굽은 선(강조선) 34">
            <a:extLst>
              <a:ext uri="{FF2B5EF4-FFF2-40B4-BE49-F238E27FC236}">
                <a16:creationId xmlns:a16="http://schemas.microsoft.com/office/drawing/2014/main" id="{1DCCE967-D58F-428A-BF7E-914589C088C9}"/>
              </a:ext>
            </a:extLst>
          </p:cNvPr>
          <p:cNvSpPr/>
          <p:nvPr/>
        </p:nvSpPr>
        <p:spPr>
          <a:xfrm flipH="1">
            <a:off x="9996487" y="4652998"/>
            <a:ext cx="571500" cy="1154077"/>
          </a:xfrm>
          <a:prstGeom prst="accentCallout2">
            <a:avLst>
              <a:gd name="adj1" fmla="val 18750"/>
              <a:gd name="adj2" fmla="val -8333"/>
              <a:gd name="adj3" fmla="val 18751"/>
              <a:gd name="adj4" fmla="val -38334"/>
              <a:gd name="adj5" fmla="val 31625"/>
              <a:gd name="adj6" fmla="val -61666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89621C3-6956-4405-B2AB-A684038A3296}"/>
              </a:ext>
            </a:extLst>
          </p:cNvPr>
          <p:cNvSpPr txBox="1"/>
          <p:nvPr/>
        </p:nvSpPr>
        <p:spPr>
          <a:xfrm>
            <a:off x="10691675" y="5035037"/>
            <a:ext cx="144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마우스 오버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적용</a:t>
            </a:r>
            <a:endParaRPr lang="en-US" altLang="ko-KR" sz="1600" dirty="0">
              <a:solidFill>
                <a:srgbClr val="1282A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1054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7210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(Header)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13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359497" y="1217483"/>
            <a:ext cx="3815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&lt;HTML</a:t>
            </a:r>
            <a:r>
              <a:rPr lang="ko-KR" altLang="en-US" dirty="0">
                <a:solidFill>
                  <a:srgbClr val="034078"/>
                </a:solidFill>
              </a:rPr>
              <a:t> 코드 </a:t>
            </a:r>
            <a:r>
              <a:rPr lang="en-US" altLang="ko-KR" dirty="0">
                <a:solidFill>
                  <a:srgbClr val="034078"/>
                </a:solidFill>
              </a:rPr>
              <a:t>– Header(</a:t>
            </a:r>
            <a:r>
              <a:rPr lang="ko-KR" altLang="en-US" dirty="0">
                <a:solidFill>
                  <a:srgbClr val="034078"/>
                </a:solidFill>
              </a:rPr>
              <a:t>상단 메뉴</a:t>
            </a:r>
            <a:r>
              <a:rPr lang="en-US" altLang="ko-KR" dirty="0">
                <a:solidFill>
                  <a:srgbClr val="034078"/>
                </a:solidFill>
              </a:rPr>
              <a:t>)&gt;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A39A69-4879-4FD7-BF0D-C8670C57E021}"/>
              </a:ext>
            </a:extLst>
          </p:cNvPr>
          <p:cNvSpPr txBox="1"/>
          <p:nvPr/>
        </p:nvSpPr>
        <p:spPr>
          <a:xfrm>
            <a:off x="3432582" y="1644887"/>
            <a:ext cx="5326834" cy="449353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header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"layout"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"menus"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"radio"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"menu-1"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"menu-group-1"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"menu-1"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개요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"content"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"#cjd-1"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개요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' 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바로가기 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dirty="0">
                <a:solidFill>
                  <a:srgbClr val="CCCCCC"/>
                </a:solidFill>
                <a:latin typeface="Consolas" panose="020B0609020204030204" pitchFamily="49" charset="0"/>
              </a:rPr>
              <a:t>                 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src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/neurology.png"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"#cjd-1-a"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정의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- CJD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"#cjd-1-b"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발병 기전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"checkbox"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"submenu-1-1"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"submenu-1-1"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종류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label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"submenu"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"#cjd-1-c-1"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사람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"#cjd-1-c-2"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동물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CB804B-6D91-4E19-BD06-D6DAEB943579}"/>
              </a:ext>
            </a:extLst>
          </p:cNvPr>
          <p:cNvSpPr txBox="1"/>
          <p:nvPr/>
        </p:nvSpPr>
        <p:spPr>
          <a:xfrm>
            <a:off x="9060984" y="6620445"/>
            <a:ext cx="3173660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</a:rPr>
              <a:t>참고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)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</a:rPr>
              <a:t>https://apost.dev/879/#google_vignette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9C73F9-D1AE-4AE1-8EF3-786A811C948A}"/>
              </a:ext>
            </a:extLst>
          </p:cNvPr>
          <p:cNvSpPr/>
          <p:nvPr/>
        </p:nvSpPr>
        <p:spPr>
          <a:xfrm>
            <a:off x="3284615" y="1436015"/>
            <a:ext cx="490431" cy="4769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설명선: 굽은 선(강조선) 11">
            <a:extLst>
              <a:ext uri="{FF2B5EF4-FFF2-40B4-BE49-F238E27FC236}">
                <a16:creationId xmlns:a16="http://schemas.microsoft.com/office/drawing/2014/main" id="{E2F689B6-468C-4A5A-9455-481B8F62DEBE}"/>
              </a:ext>
            </a:extLst>
          </p:cNvPr>
          <p:cNvSpPr/>
          <p:nvPr/>
        </p:nvSpPr>
        <p:spPr>
          <a:xfrm>
            <a:off x="3514864" y="1969037"/>
            <a:ext cx="571500" cy="4169388"/>
          </a:xfrm>
          <a:prstGeom prst="accentCallout2">
            <a:avLst>
              <a:gd name="adj1" fmla="val 17"/>
              <a:gd name="adj2" fmla="val -7223"/>
              <a:gd name="adj3" fmla="val 75"/>
              <a:gd name="adj4" fmla="val -96390"/>
              <a:gd name="adj5" fmla="val 2337"/>
              <a:gd name="adj6" fmla="val -120808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C449BF-9D5C-47E4-8E65-88F4D28B817A}"/>
              </a:ext>
            </a:extLst>
          </p:cNvPr>
          <p:cNvSpPr txBox="1"/>
          <p:nvPr/>
        </p:nvSpPr>
        <p:spPr>
          <a:xfrm>
            <a:off x="503339" y="1885794"/>
            <a:ext cx="2357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메뉴 전체 영역 </a:t>
            </a:r>
            <a:r>
              <a:rPr lang="en-US" altLang="ko-KR" sz="1600" dirty="0">
                <a:solidFill>
                  <a:srgbClr val="1282A2"/>
                </a:solidFill>
              </a:rPr>
              <a:t>(.layout)</a:t>
            </a:r>
            <a:endParaRPr lang="ko-KR" altLang="en-US" sz="1600" dirty="0">
              <a:solidFill>
                <a:srgbClr val="1282A2"/>
              </a:solidFill>
            </a:endParaRPr>
          </a:p>
        </p:txBody>
      </p:sp>
      <p:sp>
        <p:nvSpPr>
          <p:cNvPr id="16" name="설명선: 굽은 선(강조선) 15">
            <a:extLst>
              <a:ext uri="{FF2B5EF4-FFF2-40B4-BE49-F238E27FC236}">
                <a16:creationId xmlns:a16="http://schemas.microsoft.com/office/drawing/2014/main" id="{1093D78A-DA42-462E-99F4-B1F0241A2B0B}"/>
              </a:ext>
            </a:extLst>
          </p:cNvPr>
          <p:cNvSpPr/>
          <p:nvPr/>
        </p:nvSpPr>
        <p:spPr>
          <a:xfrm>
            <a:off x="3626906" y="2138315"/>
            <a:ext cx="571500" cy="4000110"/>
          </a:xfrm>
          <a:prstGeom prst="accentCallout2">
            <a:avLst>
              <a:gd name="adj1" fmla="val -601"/>
              <a:gd name="adj2" fmla="val -6250"/>
              <a:gd name="adj3" fmla="val -682"/>
              <a:gd name="adj4" fmla="val -81112"/>
              <a:gd name="adj5" fmla="val 9082"/>
              <a:gd name="adj6" fmla="val -139915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74FB9D-AD55-4703-9059-8DD349815717}"/>
              </a:ext>
            </a:extLst>
          </p:cNvPr>
          <p:cNvSpPr txBox="1"/>
          <p:nvPr/>
        </p:nvSpPr>
        <p:spPr>
          <a:xfrm>
            <a:off x="921370" y="2385324"/>
            <a:ext cx="1950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1</a:t>
            </a:r>
            <a:r>
              <a:rPr lang="ko-KR" altLang="en-US" sz="1600" dirty="0">
                <a:solidFill>
                  <a:srgbClr val="1282A2"/>
                </a:solidFill>
              </a:rPr>
              <a:t>차 메뉴 </a:t>
            </a:r>
            <a:r>
              <a:rPr lang="en-US" altLang="ko-KR" sz="1600" dirty="0">
                <a:solidFill>
                  <a:srgbClr val="1282A2"/>
                </a:solidFill>
              </a:rPr>
              <a:t>(.menus)</a:t>
            </a:r>
            <a:endParaRPr lang="ko-KR" altLang="en-US" sz="1600" dirty="0">
              <a:solidFill>
                <a:srgbClr val="1282A2"/>
              </a:solidFill>
            </a:endParaRPr>
          </a:p>
        </p:txBody>
      </p:sp>
      <p:sp>
        <p:nvSpPr>
          <p:cNvPr id="18" name="설명선: 굽은 선(강조선) 17">
            <a:extLst>
              <a:ext uri="{FF2B5EF4-FFF2-40B4-BE49-F238E27FC236}">
                <a16:creationId xmlns:a16="http://schemas.microsoft.com/office/drawing/2014/main" id="{3FC853FD-6AFB-4271-B28C-3D236552E206}"/>
              </a:ext>
            </a:extLst>
          </p:cNvPr>
          <p:cNvSpPr/>
          <p:nvPr/>
        </p:nvSpPr>
        <p:spPr>
          <a:xfrm>
            <a:off x="3734187" y="2307591"/>
            <a:ext cx="571500" cy="3567429"/>
          </a:xfrm>
          <a:prstGeom prst="accentCallout2">
            <a:avLst>
              <a:gd name="adj1" fmla="val -601"/>
              <a:gd name="adj2" fmla="val -6250"/>
              <a:gd name="adj3" fmla="val -682"/>
              <a:gd name="adj4" fmla="val -81112"/>
              <a:gd name="adj5" fmla="val 19299"/>
              <a:gd name="adj6" fmla="val -157336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B9DC30-4475-498D-99D2-0CA962284FC9}"/>
              </a:ext>
            </a:extLst>
          </p:cNvPr>
          <p:cNvSpPr txBox="1"/>
          <p:nvPr/>
        </p:nvSpPr>
        <p:spPr>
          <a:xfrm>
            <a:off x="336179" y="2884853"/>
            <a:ext cx="2535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600" dirty="0">
                <a:solidFill>
                  <a:srgbClr val="1282A2"/>
                </a:solidFill>
              </a:rPr>
              <a:t>1</a:t>
            </a:r>
            <a:r>
              <a:rPr lang="ko-KR" altLang="en-US" sz="1600" dirty="0">
                <a:solidFill>
                  <a:srgbClr val="1282A2"/>
                </a:solidFill>
              </a:rPr>
              <a:t>차 메뉴 목록 </a:t>
            </a:r>
            <a:r>
              <a:rPr lang="en-US" altLang="ko-KR" sz="1600" dirty="0">
                <a:solidFill>
                  <a:srgbClr val="1282A2"/>
                </a:solidFill>
              </a:rPr>
              <a:t>(.menu)</a:t>
            </a:r>
            <a:endParaRPr lang="ko-KR" altLang="en-US" sz="1600" dirty="0">
              <a:solidFill>
                <a:srgbClr val="1282A2"/>
              </a:solidFill>
            </a:endParaRPr>
          </a:p>
        </p:txBody>
      </p:sp>
      <p:sp>
        <p:nvSpPr>
          <p:cNvPr id="21" name="설명선: 굽은 선(강조선) 20">
            <a:extLst>
              <a:ext uri="{FF2B5EF4-FFF2-40B4-BE49-F238E27FC236}">
                <a16:creationId xmlns:a16="http://schemas.microsoft.com/office/drawing/2014/main" id="{39973570-295E-47E2-9061-B7B17A8C51DB}"/>
              </a:ext>
            </a:extLst>
          </p:cNvPr>
          <p:cNvSpPr/>
          <p:nvPr/>
        </p:nvSpPr>
        <p:spPr>
          <a:xfrm flipH="1">
            <a:off x="8349841" y="3801990"/>
            <a:ext cx="571500" cy="1532010"/>
          </a:xfrm>
          <a:prstGeom prst="accentCallout2">
            <a:avLst>
              <a:gd name="adj1" fmla="val 8802"/>
              <a:gd name="adj2" fmla="val -3333"/>
              <a:gd name="adj3" fmla="val 8824"/>
              <a:gd name="adj4" fmla="val -83334"/>
              <a:gd name="adj5" fmla="val 21934"/>
              <a:gd name="adj6" fmla="val -127610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6A74DB4-ADCE-4E10-ACBB-98C8C12652A5}"/>
              </a:ext>
            </a:extLst>
          </p:cNvPr>
          <p:cNvSpPr txBox="1"/>
          <p:nvPr/>
        </p:nvSpPr>
        <p:spPr>
          <a:xfrm>
            <a:off x="9572577" y="2884853"/>
            <a:ext cx="2095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라디오버튼으로 선택  메뉴 상태 구현</a:t>
            </a:r>
            <a:endParaRPr lang="en-US" altLang="ko-KR" sz="1600" dirty="0">
              <a:solidFill>
                <a:srgbClr val="1282A2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D44E18-FBE3-49CA-A933-40C6FFDA4BE1}"/>
              </a:ext>
            </a:extLst>
          </p:cNvPr>
          <p:cNvSpPr txBox="1"/>
          <p:nvPr/>
        </p:nvSpPr>
        <p:spPr>
          <a:xfrm>
            <a:off x="9320990" y="3462775"/>
            <a:ext cx="259819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rgbClr val="1282A2"/>
                </a:solidFill>
              </a:rPr>
              <a:t>("input + label + .content" </a:t>
            </a:r>
            <a:r>
              <a:rPr lang="ko-KR" altLang="en-US" sz="1200" dirty="0">
                <a:solidFill>
                  <a:srgbClr val="1282A2"/>
                </a:solidFill>
              </a:rPr>
              <a:t>구조</a:t>
            </a:r>
            <a:r>
              <a:rPr lang="en-US" altLang="ko-KR" sz="1200" dirty="0">
                <a:solidFill>
                  <a:srgbClr val="1282A2"/>
                </a:solidFill>
              </a:rPr>
              <a:t>)</a:t>
            </a:r>
            <a:endParaRPr lang="ko-KR" altLang="en-US" sz="1200" dirty="0">
              <a:solidFill>
                <a:srgbClr val="1282A2"/>
              </a:solidFill>
            </a:endParaRPr>
          </a:p>
        </p:txBody>
      </p:sp>
      <p:sp>
        <p:nvSpPr>
          <p:cNvPr id="24" name="설명선: 굽은 선(강조선) 23">
            <a:extLst>
              <a:ext uri="{FF2B5EF4-FFF2-40B4-BE49-F238E27FC236}">
                <a16:creationId xmlns:a16="http://schemas.microsoft.com/office/drawing/2014/main" id="{E39D75D5-201F-47B5-914F-31683C222619}"/>
              </a:ext>
            </a:extLst>
          </p:cNvPr>
          <p:cNvSpPr/>
          <p:nvPr/>
        </p:nvSpPr>
        <p:spPr>
          <a:xfrm flipH="1">
            <a:off x="8477547" y="2451503"/>
            <a:ext cx="571500" cy="3180361"/>
          </a:xfrm>
          <a:prstGeom prst="accentCallout2">
            <a:avLst>
              <a:gd name="adj1" fmla="val 3332"/>
              <a:gd name="adj2" fmla="val 551"/>
              <a:gd name="adj3" fmla="val 3236"/>
              <a:gd name="adj4" fmla="val -82997"/>
              <a:gd name="adj5" fmla="val 12576"/>
              <a:gd name="adj6" fmla="val -134778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A41C26E-EE58-4D14-B466-C273C379A643}"/>
              </a:ext>
            </a:extLst>
          </p:cNvPr>
          <p:cNvSpPr txBox="1"/>
          <p:nvPr/>
        </p:nvSpPr>
        <p:spPr>
          <a:xfrm>
            <a:off x="9312697" y="4116307"/>
            <a:ext cx="20950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2</a:t>
            </a:r>
            <a:r>
              <a:rPr lang="ko-KR" altLang="en-US" sz="1600" dirty="0">
                <a:solidFill>
                  <a:srgbClr val="1282A2"/>
                </a:solidFill>
              </a:rPr>
              <a:t>차 메뉴 목록</a:t>
            </a:r>
            <a:endParaRPr lang="en-US" altLang="ko-KR" sz="1600" dirty="0">
              <a:solidFill>
                <a:srgbClr val="1282A2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7854E04-BB0B-4B1A-B5DB-41AC6C714EB2}"/>
              </a:ext>
            </a:extLst>
          </p:cNvPr>
          <p:cNvSpPr txBox="1"/>
          <p:nvPr/>
        </p:nvSpPr>
        <p:spPr>
          <a:xfrm>
            <a:off x="9473636" y="4454861"/>
            <a:ext cx="20950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1282A2"/>
                </a:solidFill>
              </a:rPr>
              <a:t>(".content" </a:t>
            </a:r>
            <a:r>
              <a:rPr lang="ko-KR" altLang="en-US" sz="1200" dirty="0">
                <a:solidFill>
                  <a:srgbClr val="1282A2"/>
                </a:solidFill>
              </a:rPr>
              <a:t>블록 요소 안에 목록으로 세로 메뉴 구현</a:t>
            </a:r>
            <a:r>
              <a:rPr lang="en-US" altLang="ko-KR" sz="1200" dirty="0">
                <a:solidFill>
                  <a:srgbClr val="1282A2"/>
                </a:solidFill>
              </a:rPr>
              <a:t>)</a:t>
            </a:r>
            <a:endParaRPr lang="ko-KR" altLang="en-US" sz="1200" dirty="0"/>
          </a:p>
        </p:txBody>
      </p:sp>
      <p:sp>
        <p:nvSpPr>
          <p:cNvPr id="30" name="설명선: 굽은 선(강조선) 29">
            <a:extLst>
              <a:ext uri="{FF2B5EF4-FFF2-40B4-BE49-F238E27FC236}">
                <a16:creationId xmlns:a16="http://schemas.microsoft.com/office/drawing/2014/main" id="{1478D666-301B-499F-AD04-B4ACECAD36CC}"/>
              </a:ext>
            </a:extLst>
          </p:cNvPr>
          <p:cNvSpPr/>
          <p:nvPr/>
        </p:nvSpPr>
        <p:spPr>
          <a:xfrm flipH="1">
            <a:off x="8202881" y="3950922"/>
            <a:ext cx="571500" cy="1208863"/>
          </a:xfrm>
          <a:prstGeom prst="accentCallout2">
            <a:avLst>
              <a:gd name="adj1" fmla="val 90058"/>
              <a:gd name="adj2" fmla="val -10833"/>
              <a:gd name="adj3" fmla="val 90785"/>
              <a:gd name="adj4" fmla="val -85834"/>
              <a:gd name="adj5" fmla="val 113950"/>
              <a:gd name="adj6" fmla="val -140110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21DBB22-3AF7-4820-9CF6-8693FF84FDAF}"/>
              </a:ext>
            </a:extLst>
          </p:cNvPr>
          <p:cNvSpPr txBox="1"/>
          <p:nvPr/>
        </p:nvSpPr>
        <p:spPr>
          <a:xfrm>
            <a:off x="9364579" y="5334000"/>
            <a:ext cx="26554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3</a:t>
            </a:r>
            <a:r>
              <a:rPr lang="ko-KR" altLang="en-US" sz="1600" dirty="0">
                <a:solidFill>
                  <a:srgbClr val="1282A2"/>
                </a:solidFill>
              </a:rPr>
              <a:t>차 메뉴 </a:t>
            </a:r>
            <a:r>
              <a:rPr lang="en-US" altLang="ko-KR" sz="1600" dirty="0">
                <a:solidFill>
                  <a:srgbClr val="1282A2"/>
                </a:solidFill>
              </a:rPr>
              <a:t>- 2</a:t>
            </a:r>
            <a:r>
              <a:rPr lang="ko-KR" altLang="en-US" sz="1600" dirty="0">
                <a:solidFill>
                  <a:srgbClr val="1282A2"/>
                </a:solidFill>
              </a:rPr>
              <a:t>차 메뉴 확장</a:t>
            </a:r>
            <a:endParaRPr lang="en-US" altLang="ko-KR" sz="1600" dirty="0">
              <a:solidFill>
                <a:srgbClr val="1282A2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6C5A2A2-A442-48ED-A9F4-C9D60DB68B56}"/>
              </a:ext>
            </a:extLst>
          </p:cNvPr>
          <p:cNvSpPr txBox="1"/>
          <p:nvPr/>
        </p:nvSpPr>
        <p:spPr>
          <a:xfrm>
            <a:off x="9202654" y="5639696"/>
            <a:ext cx="28348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200" dirty="0">
                <a:solidFill>
                  <a:srgbClr val="1282A2"/>
                </a:solidFill>
              </a:rPr>
              <a:t>("input + label + .</a:t>
            </a:r>
            <a:r>
              <a:rPr lang="ko-KR" altLang="en-US" sz="1200" dirty="0">
                <a:solidFill>
                  <a:srgbClr val="1282A2"/>
                </a:solidFill>
              </a:rPr>
              <a:t> </a:t>
            </a:r>
            <a:r>
              <a:rPr lang="en-US" altLang="ko-KR" sz="1200" dirty="0">
                <a:solidFill>
                  <a:srgbClr val="1282A2"/>
                </a:solidFill>
              </a:rPr>
              <a:t>submenu" </a:t>
            </a:r>
            <a:r>
              <a:rPr lang="ko-KR" altLang="en-US" sz="1200" dirty="0">
                <a:solidFill>
                  <a:srgbClr val="1282A2"/>
                </a:solidFill>
              </a:rPr>
              <a:t>구조</a:t>
            </a:r>
            <a:r>
              <a:rPr lang="en-US" altLang="ko-KR" sz="1200" dirty="0">
                <a:solidFill>
                  <a:srgbClr val="1282A2"/>
                </a:solidFill>
              </a:rPr>
              <a:t>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62910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7210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(Header)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409787" y="790176"/>
            <a:ext cx="3640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&lt;CSS</a:t>
            </a:r>
            <a:r>
              <a:rPr lang="ko-KR" altLang="en-US" dirty="0">
                <a:solidFill>
                  <a:srgbClr val="034078"/>
                </a:solidFill>
              </a:rPr>
              <a:t> 코드 </a:t>
            </a:r>
            <a:r>
              <a:rPr lang="en-US" altLang="ko-KR" dirty="0">
                <a:solidFill>
                  <a:srgbClr val="034078"/>
                </a:solidFill>
              </a:rPr>
              <a:t>– Header(</a:t>
            </a:r>
            <a:r>
              <a:rPr lang="ko-KR" altLang="en-US" dirty="0">
                <a:solidFill>
                  <a:srgbClr val="034078"/>
                </a:solidFill>
              </a:rPr>
              <a:t>상단 메뉴</a:t>
            </a:r>
            <a:r>
              <a:rPr lang="en-US" altLang="ko-KR" dirty="0">
                <a:solidFill>
                  <a:srgbClr val="034078"/>
                </a:solidFill>
              </a:rPr>
              <a:t>)&gt;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9C73F9-D1AE-4AE1-8EF3-786A811C948A}"/>
              </a:ext>
            </a:extLst>
          </p:cNvPr>
          <p:cNvSpPr/>
          <p:nvPr/>
        </p:nvSpPr>
        <p:spPr>
          <a:xfrm>
            <a:off x="3284615" y="1436015"/>
            <a:ext cx="490431" cy="47695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설명선: 굽은 선(강조선) 15">
            <a:extLst>
              <a:ext uri="{FF2B5EF4-FFF2-40B4-BE49-F238E27FC236}">
                <a16:creationId xmlns:a16="http://schemas.microsoft.com/office/drawing/2014/main" id="{1093D78A-DA42-462E-99F4-B1F0241A2B0B}"/>
              </a:ext>
            </a:extLst>
          </p:cNvPr>
          <p:cNvSpPr/>
          <p:nvPr/>
        </p:nvSpPr>
        <p:spPr>
          <a:xfrm>
            <a:off x="1647599" y="1349200"/>
            <a:ext cx="571500" cy="1186966"/>
          </a:xfrm>
          <a:prstGeom prst="accentCallout2">
            <a:avLst>
              <a:gd name="adj1" fmla="val -601"/>
              <a:gd name="adj2" fmla="val -6250"/>
              <a:gd name="adj3" fmla="val -799"/>
              <a:gd name="adj4" fmla="val -51081"/>
              <a:gd name="adj5" fmla="val 11489"/>
              <a:gd name="adj6" fmla="val -81582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74FB9D-AD55-4703-9059-8DD349815717}"/>
              </a:ext>
            </a:extLst>
          </p:cNvPr>
          <p:cNvSpPr txBox="1"/>
          <p:nvPr/>
        </p:nvSpPr>
        <p:spPr>
          <a:xfrm>
            <a:off x="-184619" y="1455429"/>
            <a:ext cx="19506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1</a:t>
            </a:r>
            <a:r>
              <a:rPr lang="ko-KR" altLang="en-US" sz="1600" dirty="0">
                <a:solidFill>
                  <a:srgbClr val="1282A2"/>
                </a:solidFill>
              </a:rPr>
              <a:t>차 메뉴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(.menus)</a:t>
            </a:r>
            <a:endParaRPr lang="ko-KR" altLang="en-US" sz="1600" dirty="0">
              <a:solidFill>
                <a:srgbClr val="1282A2"/>
              </a:solidFill>
            </a:endParaRPr>
          </a:p>
        </p:txBody>
      </p:sp>
      <p:sp>
        <p:nvSpPr>
          <p:cNvPr id="18" name="설명선: 굽은 선(강조선) 17">
            <a:extLst>
              <a:ext uri="{FF2B5EF4-FFF2-40B4-BE49-F238E27FC236}">
                <a16:creationId xmlns:a16="http://schemas.microsoft.com/office/drawing/2014/main" id="{3FC853FD-6AFB-4271-B28C-3D236552E206}"/>
              </a:ext>
            </a:extLst>
          </p:cNvPr>
          <p:cNvSpPr/>
          <p:nvPr/>
        </p:nvSpPr>
        <p:spPr>
          <a:xfrm>
            <a:off x="1638824" y="2817759"/>
            <a:ext cx="571500" cy="3752903"/>
          </a:xfrm>
          <a:prstGeom prst="accentCallout2">
            <a:avLst>
              <a:gd name="adj1" fmla="val -601"/>
              <a:gd name="adj2" fmla="val -6250"/>
              <a:gd name="adj3" fmla="val -557"/>
              <a:gd name="adj4" fmla="val -50279"/>
              <a:gd name="adj5" fmla="val 3154"/>
              <a:gd name="adj6" fmla="val -78170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B9DC30-4475-498D-99D2-0CA962284FC9}"/>
              </a:ext>
            </a:extLst>
          </p:cNvPr>
          <p:cNvSpPr txBox="1"/>
          <p:nvPr/>
        </p:nvSpPr>
        <p:spPr>
          <a:xfrm>
            <a:off x="-4263" y="2980208"/>
            <a:ext cx="1589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2</a:t>
            </a:r>
            <a:r>
              <a:rPr lang="ko-KR" altLang="en-US" sz="1600" dirty="0">
                <a:solidFill>
                  <a:srgbClr val="1282A2"/>
                </a:solidFill>
              </a:rPr>
              <a:t>차 메뉴 목록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(.menu)</a:t>
            </a:r>
            <a:endParaRPr lang="ko-KR" altLang="en-US" sz="1600" dirty="0">
              <a:solidFill>
                <a:srgbClr val="1282A2"/>
              </a:solidFill>
            </a:endParaRPr>
          </a:p>
        </p:txBody>
      </p:sp>
      <p:sp>
        <p:nvSpPr>
          <p:cNvPr id="21" name="설명선: 굽은 선(강조선) 20">
            <a:extLst>
              <a:ext uri="{FF2B5EF4-FFF2-40B4-BE49-F238E27FC236}">
                <a16:creationId xmlns:a16="http://schemas.microsoft.com/office/drawing/2014/main" id="{39973570-295E-47E2-9061-B7B17A8C51DB}"/>
              </a:ext>
            </a:extLst>
          </p:cNvPr>
          <p:cNvSpPr/>
          <p:nvPr/>
        </p:nvSpPr>
        <p:spPr>
          <a:xfrm flipH="1">
            <a:off x="9988026" y="3785542"/>
            <a:ext cx="571500" cy="2581956"/>
          </a:xfrm>
          <a:prstGeom prst="accentCallout2">
            <a:avLst>
              <a:gd name="adj1" fmla="val 8802"/>
              <a:gd name="adj2" fmla="val -3333"/>
              <a:gd name="adj3" fmla="val 8824"/>
              <a:gd name="adj4" fmla="val -55834"/>
              <a:gd name="adj5" fmla="val 16493"/>
              <a:gd name="adj6" fmla="val -88027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설명선: 굽은 선(강조선) 23">
            <a:extLst>
              <a:ext uri="{FF2B5EF4-FFF2-40B4-BE49-F238E27FC236}">
                <a16:creationId xmlns:a16="http://schemas.microsoft.com/office/drawing/2014/main" id="{E39D75D5-201F-47B5-914F-31683C222619}"/>
              </a:ext>
            </a:extLst>
          </p:cNvPr>
          <p:cNvSpPr/>
          <p:nvPr/>
        </p:nvSpPr>
        <p:spPr>
          <a:xfrm flipH="1">
            <a:off x="10009233" y="1310468"/>
            <a:ext cx="571500" cy="2286747"/>
          </a:xfrm>
          <a:prstGeom prst="accentCallout2">
            <a:avLst>
              <a:gd name="adj1" fmla="val 3332"/>
              <a:gd name="adj2" fmla="val 551"/>
              <a:gd name="adj3" fmla="val 3340"/>
              <a:gd name="adj4" fmla="val -45080"/>
              <a:gd name="adj5" fmla="val 12784"/>
              <a:gd name="adj6" fmla="val -7686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21DBB22-3AF7-4820-9CF6-8693FF84FDAF}"/>
              </a:ext>
            </a:extLst>
          </p:cNvPr>
          <p:cNvSpPr txBox="1"/>
          <p:nvPr/>
        </p:nvSpPr>
        <p:spPr>
          <a:xfrm>
            <a:off x="10527365" y="4240665"/>
            <a:ext cx="15655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3</a:t>
            </a:r>
            <a:r>
              <a:rPr lang="ko-KR" altLang="en-US" sz="1600" dirty="0">
                <a:solidFill>
                  <a:srgbClr val="1282A2"/>
                </a:solidFill>
              </a:rPr>
              <a:t>차 메뉴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(.submenu)</a:t>
            </a:r>
            <a:endParaRPr lang="ko-KR" altLang="en-US" sz="1600" dirty="0">
              <a:solidFill>
                <a:srgbClr val="1282A2"/>
              </a:solidFill>
            </a:endParaRPr>
          </a:p>
          <a:p>
            <a:pPr algn="ctr"/>
            <a:endParaRPr lang="en-US" altLang="ko-KR" sz="1600" dirty="0">
              <a:solidFill>
                <a:srgbClr val="1282A2"/>
              </a:solidFill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BBCAFA1-1A3D-4C93-9524-4879842141BF}"/>
              </a:ext>
            </a:extLst>
          </p:cNvPr>
          <p:cNvGrpSpPr/>
          <p:nvPr/>
        </p:nvGrpSpPr>
        <p:grpSpPr>
          <a:xfrm>
            <a:off x="1664635" y="1217483"/>
            <a:ext cx="8862731" cy="5512277"/>
            <a:chOff x="2034143" y="1217483"/>
            <a:chExt cx="8862731" cy="551227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FC248FE-C519-4EB9-BAD8-96792914EF5E}"/>
                </a:ext>
              </a:extLst>
            </p:cNvPr>
            <p:cNvSpPr txBox="1"/>
            <p:nvPr/>
          </p:nvSpPr>
          <p:spPr>
            <a:xfrm>
              <a:off x="2034143" y="1218379"/>
              <a:ext cx="4457155" cy="551138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.menus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position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relative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clear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both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margin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padding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list-style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none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.menus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[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type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"radio"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:checked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z-index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display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block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endPara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endParaRP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 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float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left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position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relative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padding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b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background-color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#001f54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padding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1em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4em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1em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2em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cursor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pointer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text-align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center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display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block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position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relative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label::after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"▼"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font-style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normal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color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#fff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position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absolute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top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17px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margin-left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0.5em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line-height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1.3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position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absolute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top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100%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display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none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left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background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#034078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color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#fff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padding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20px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9C6E422-1F3C-4134-8667-B299DE2A282E}"/>
                </a:ext>
              </a:extLst>
            </p:cNvPr>
            <p:cNvSpPr txBox="1"/>
            <p:nvPr/>
          </p:nvSpPr>
          <p:spPr>
            <a:xfrm>
              <a:off x="6528834" y="1217483"/>
              <a:ext cx="4368040" cy="5511381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a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input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display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block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color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#fff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white-space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 err="1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nowrap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text-decoration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none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padding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5px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cursor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pointer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input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padding-right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24px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[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type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"radio"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:checked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background-color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#fff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color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#0a1128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z-index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[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type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"radio"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:checked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label::after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"▲"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color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#0a1128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.submenu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display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none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position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absolute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background-color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#1282a2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padding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20px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left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100%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margin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-16px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-16px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 err="1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input:checked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.submenu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 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z-index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display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block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ul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li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input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label::after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"▶"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position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absolute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bottom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25px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margin-left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0.5em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line-height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1.2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font-weight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600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.menu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.content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ul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li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 err="1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input:checked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+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000" b="0" dirty="0">
                  <a:solidFill>
                    <a:srgbClr val="D7BA7D"/>
                  </a:solidFill>
                  <a:effectLst/>
                  <a:latin typeface="Consolas" panose="020B0609020204030204" pitchFamily="49" charset="0"/>
                </a:rPr>
                <a:t>label::after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{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0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content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: </a:t>
              </a:r>
              <a:r>
                <a:rPr lang="en-US" altLang="ko-KR" sz="10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"◀"</a:t>
              </a: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;</a:t>
              </a:r>
            </a:p>
            <a:p>
              <a:pPr>
                <a:lnSpc>
                  <a:spcPct val="80000"/>
                </a:lnSpc>
              </a:pPr>
              <a:r>
                <a:rPr lang="en-US" altLang="ko-KR" sz="10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7B59EF4-F414-4079-9A62-BA6053A00841}"/>
              </a:ext>
            </a:extLst>
          </p:cNvPr>
          <p:cNvSpPr txBox="1"/>
          <p:nvPr/>
        </p:nvSpPr>
        <p:spPr>
          <a:xfrm>
            <a:off x="-184619" y="1986986"/>
            <a:ext cx="19506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dirty="0">
                <a:solidFill>
                  <a:srgbClr val="1282A2"/>
                </a:solidFill>
              </a:rPr>
              <a:t>(radio </a:t>
            </a:r>
            <a:r>
              <a:rPr lang="ko-KR" altLang="en-US" sz="1200" dirty="0">
                <a:solidFill>
                  <a:srgbClr val="1282A2"/>
                </a:solidFill>
              </a:rPr>
              <a:t>버튼 </a:t>
            </a:r>
            <a:r>
              <a:rPr lang="en-US" altLang="ko-KR" sz="1200" dirty="0">
                <a:solidFill>
                  <a:srgbClr val="1282A2"/>
                </a:solidFill>
              </a:rPr>
              <a:t>checked </a:t>
            </a:r>
          </a:p>
          <a:p>
            <a:pPr algn="ctr"/>
            <a:r>
              <a:rPr lang="en-US" altLang="ko-KR" sz="1200" dirty="0">
                <a:solidFill>
                  <a:srgbClr val="1282A2"/>
                </a:solidFill>
              </a:rPr>
              <a:t>- 2</a:t>
            </a:r>
            <a:r>
              <a:rPr lang="ko-KR" altLang="en-US" sz="1200" dirty="0">
                <a:solidFill>
                  <a:srgbClr val="1282A2"/>
                </a:solidFill>
              </a:rPr>
              <a:t>차 메뉴 목록 표시</a:t>
            </a:r>
            <a:r>
              <a:rPr lang="en-US" altLang="ko-KR" sz="1200" dirty="0">
                <a:solidFill>
                  <a:srgbClr val="1282A2"/>
                </a:solidFill>
              </a:rPr>
              <a:t>)</a:t>
            </a:r>
            <a:endParaRPr lang="ko-KR" altLang="en-US" sz="1200" dirty="0">
              <a:solidFill>
                <a:srgbClr val="1282A2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1FFB8F5-2B58-4184-BE77-59E07A4BBA61}"/>
              </a:ext>
            </a:extLst>
          </p:cNvPr>
          <p:cNvSpPr txBox="1"/>
          <p:nvPr/>
        </p:nvSpPr>
        <p:spPr>
          <a:xfrm>
            <a:off x="10382250" y="1609895"/>
            <a:ext cx="19506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2</a:t>
            </a:r>
            <a:r>
              <a:rPr lang="ko-KR" altLang="en-US" sz="1600" dirty="0">
                <a:solidFill>
                  <a:srgbClr val="1282A2"/>
                </a:solidFill>
              </a:rPr>
              <a:t>차 메뉴 목록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(.menu)</a:t>
            </a:r>
            <a:endParaRPr lang="ko-KR" altLang="en-US" sz="1600" dirty="0">
              <a:solidFill>
                <a:srgbClr val="1282A2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9F1C104-983A-4E64-99D3-3BC2275B5810}"/>
              </a:ext>
            </a:extLst>
          </p:cNvPr>
          <p:cNvSpPr txBox="1"/>
          <p:nvPr/>
        </p:nvSpPr>
        <p:spPr>
          <a:xfrm>
            <a:off x="10620648" y="4827598"/>
            <a:ext cx="15655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ko-KR" sz="1200" dirty="0">
                <a:solidFill>
                  <a:srgbClr val="1282A2"/>
                </a:solidFill>
              </a:rPr>
              <a:t>(2</a:t>
            </a:r>
            <a:r>
              <a:rPr lang="ko-KR" altLang="en-US" sz="1200" dirty="0">
                <a:solidFill>
                  <a:srgbClr val="1282A2"/>
                </a:solidFill>
              </a:rPr>
              <a:t>차 메뉴에서 </a:t>
            </a:r>
            <a:r>
              <a:rPr lang="en-US" altLang="ko-KR" sz="1200" dirty="0">
                <a:solidFill>
                  <a:srgbClr val="1282A2"/>
                </a:solidFill>
              </a:rPr>
              <a:t>radio </a:t>
            </a:r>
            <a:r>
              <a:rPr lang="ko-KR" altLang="en-US" sz="1200" dirty="0">
                <a:solidFill>
                  <a:srgbClr val="1282A2"/>
                </a:solidFill>
              </a:rPr>
              <a:t>버튼 </a:t>
            </a:r>
            <a:r>
              <a:rPr lang="en-US" altLang="ko-KR" sz="1200" dirty="0">
                <a:solidFill>
                  <a:srgbClr val="1282A2"/>
                </a:solidFill>
              </a:rPr>
              <a:t>checked – </a:t>
            </a:r>
          </a:p>
          <a:p>
            <a:pPr algn="just"/>
            <a:r>
              <a:rPr lang="en-US" altLang="ko-KR" sz="1200" dirty="0">
                <a:solidFill>
                  <a:srgbClr val="1282A2"/>
                </a:solidFill>
              </a:rPr>
              <a:t>3</a:t>
            </a:r>
            <a:r>
              <a:rPr lang="ko-KR" altLang="en-US" sz="1200" dirty="0">
                <a:solidFill>
                  <a:srgbClr val="1282A2"/>
                </a:solidFill>
              </a:rPr>
              <a:t>차 메뉴 목록 표시</a:t>
            </a:r>
            <a:r>
              <a:rPr lang="en-US" altLang="ko-KR" sz="1200" dirty="0">
                <a:solidFill>
                  <a:srgbClr val="1282A2"/>
                </a:solidFill>
              </a:rPr>
              <a:t>)</a:t>
            </a:r>
            <a:endParaRPr lang="ko-KR" altLang="en-US" sz="1200" dirty="0">
              <a:solidFill>
                <a:srgbClr val="1282A2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EF489914-7421-4DAA-8023-A6240C1F3ED8}"/>
              </a:ext>
            </a:extLst>
          </p:cNvPr>
          <p:cNvSpPr/>
          <p:nvPr/>
        </p:nvSpPr>
        <p:spPr>
          <a:xfrm>
            <a:off x="6121790" y="6525700"/>
            <a:ext cx="4526024" cy="2310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CB804B-6D91-4E19-BD06-D6DAEB943579}"/>
              </a:ext>
            </a:extLst>
          </p:cNvPr>
          <p:cNvSpPr txBox="1"/>
          <p:nvPr/>
        </p:nvSpPr>
        <p:spPr>
          <a:xfrm>
            <a:off x="9060984" y="6620445"/>
            <a:ext cx="3173660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</a:rPr>
              <a:t>참고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)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</a:rPr>
              <a:t>https://apost.dev/879/#google_vignette</a:t>
            </a:r>
          </a:p>
        </p:txBody>
      </p:sp>
    </p:spTree>
    <p:extLst>
      <p:ext uri="{BB962C8B-B14F-4D97-AF65-F5344CB8AC3E}">
        <p14:creationId xmlns:p14="http://schemas.microsoft.com/office/powerpoint/2010/main" val="1437428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7210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(Header)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454365" y="1418819"/>
            <a:ext cx="3283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</a:t>
            </a:r>
            <a:r>
              <a:rPr lang="ko-KR" altLang="en-US" dirty="0">
                <a:solidFill>
                  <a:srgbClr val="034078"/>
                </a:solidFill>
              </a:rPr>
              <a:t>결과물 </a:t>
            </a:r>
            <a:r>
              <a:rPr lang="en-US" altLang="ko-KR" dirty="0">
                <a:solidFill>
                  <a:srgbClr val="034078"/>
                </a:solidFill>
              </a:rPr>
              <a:t>– Header(</a:t>
            </a:r>
            <a:r>
              <a:rPr lang="ko-KR" altLang="en-US" dirty="0">
                <a:solidFill>
                  <a:srgbClr val="034078"/>
                </a:solidFill>
              </a:rPr>
              <a:t>상단 메뉴</a:t>
            </a:r>
            <a:r>
              <a:rPr lang="en-US" altLang="ko-KR" dirty="0">
                <a:solidFill>
                  <a:srgbClr val="034078"/>
                </a:solidFill>
              </a:rPr>
              <a:t>)&gt;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81E8614-4EA5-407B-B4F4-566365DCD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7645" y="2052446"/>
            <a:ext cx="5516308" cy="298800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392F7FF5-50D8-4ADD-85C3-A8C1D2C5E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47" y="2052446"/>
            <a:ext cx="5516307" cy="29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3493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7210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(Article)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484822" y="936108"/>
            <a:ext cx="3222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&lt;HTML</a:t>
            </a:r>
            <a:r>
              <a:rPr lang="ko-KR" altLang="en-US" dirty="0">
                <a:solidFill>
                  <a:srgbClr val="034078"/>
                </a:solidFill>
              </a:rPr>
              <a:t> 코드 </a:t>
            </a:r>
            <a:r>
              <a:rPr lang="en-US" altLang="ko-KR" dirty="0">
                <a:solidFill>
                  <a:srgbClr val="034078"/>
                </a:solidFill>
              </a:rPr>
              <a:t>– Article(</a:t>
            </a:r>
            <a:r>
              <a:rPr lang="ko-KR" altLang="en-US" dirty="0">
                <a:solidFill>
                  <a:srgbClr val="034078"/>
                </a:solidFill>
              </a:rPr>
              <a:t>본문</a:t>
            </a:r>
            <a:r>
              <a:rPr lang="en-US" altLang="ko-KR" dirty="0">
                <a:solidFill>
                  <a:srgbClr val="034078"/>
                </a:solidFill>
              </a:rPr>
              <a:t>)&gt;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CB804B-6D91-4E19-BD06-D6DAEB943579}"/>
              </a:ext>
            </a:extLst>
          </p:cNvPr>
          <p:cNvSpPr txBox="1"/>
          <p:nvPr/>
        </p:nvSpPr>
        <p:spPr>
          <a:xfrm>
            <a:off x="9108609" y="6620445"/>
            <a:ext cx="3173660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</a:rPr>
              <a:t>참고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) https://moonhouse.co.kr/html/529065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214F23-39DD-4AE4-898A-0DB4A710638E}"/>
              </a:ext>
            </a:extLst>
          </p:cNvPr>
          <p:cNvSpPr txBox="1"/>
          <p:nvPr/>
        </p:nvSpPr>
        <p:spPr>
          <a:xfrm>
            <a:off x="6224656" y="1403507"/>
            <a:ext cx="5529194" cy="415498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"annotation"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* WHO ~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-sub"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가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크로이츠펠트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야콥병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1920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년대에 독일의 신경학자인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~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dirty="0">
              <a:solidFill>
                <a:srgbClr val="CCCCCC"/>
              </a:solidFill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"subtitle"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"cjd-1-c-2"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2) 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동물에서 발생하는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TSE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-table-sub"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caption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동물에서 발생하는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TSE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caption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질환명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감염 동물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보고연도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"annotation"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* WHO ~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9C73F9-D1AE-4AE1-8EF3-786A811C948A}"/>
              </a:ext>
            </a:extLst>
          </p:cNvPr>
          <p:cNvSpPr/>
          <p:nvPr/>
        </p:nvSpPr>
        <p:spPr>
          <a:xfrm>
            <a:off x="6347066" y="1301897"/>
            <a:ext cx="393579" cy="4619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A39A69-4879-4FD7-BF0D-C8670C57E021}"/>
              </a:ext>
            </a:extLst>
          </p:cNvPr>
          <p:cNvSpPr txBox="1"/>
          <p:nvPr/>
        </p:nvSpPr>
        <p:spPr>
          <a:xfrm>
            <a:off x="1127366" y="1403507"/>
            <a:ext cx="5539244" cy="533992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article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section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"cjd-1"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"main-title"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1. 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개요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"color: 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(200, 0, 0);"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altLang="ko-KR" sz="1100" dirty="0">
                <a:solidFill>
                  <a:srgbClr val="808080"/>
                </a:solidFill>
                <a:latin typeface="Consolas" panose="020B0609020204030204" pitchFamily="49" charset="0"/>
              </a:rPr>
              <a:t>	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크로이츠펠트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야콥병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이란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"cjd-1-a"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가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정의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- CJD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style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"color: 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rgb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(200, 0, 0);"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	      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크로이츠펠트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야콥병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span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은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~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"cjd-1-b"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나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발병 기전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인체 내에는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~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다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 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종류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"subtitle"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"cjd-1-c-1"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1) 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사람에서 발생하는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TSE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div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-table-sub"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caption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사람에서 발생하는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TSE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sup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caption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colspan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"2"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질환명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감염 경로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보고연도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        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3B98BD3D-4F46-4F3C-B594-2F22D797BF26}"/>
              </a:ext>
            </a:extLst>
          </p:cNvPr>
          <p:cNvSpPr/>
          <p:nvPr/>
        </p:nvSpPr>
        <p:spPr>
          <a:xfrm>
            <a:off x="1051573" y="1375447"/>
            <a:ext cx="440106" cy="53679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설명선: 굽은 선(강조선) 11">
            <a:extLst>
              <a:ext uri="{FF2B5EF4-FFF2-40B4-BE49-F238E27FC236}">
                <a16:creationId xmlns:a16="http://schemas.microsoft.com/office/drawing/2014/main" id="{E2F689B6-468C-4A5A-9455-481B8F62DEBE}"/>
              </a:ext>
            </a:extLst>
          </p:cNvPr>
          <p:cNvSpPr/>
          <p:nvPr/>
        </p:nvSpPr>
        <p:spPr>
          <a:xfrm>
            <a:off x="1467694" y="1747565"/>
            <a:ext cx="571500" cy="421402"/>
          </a:xfrm>
          <a:prstGeom prst="accentCallout2">
            <a:avLst>
              <a:gd name="adj1" fmla="val 17"/>
              <a:gd name="adj2" fmla="val -7223"/>
              <a:gd name="adj3" fmla="val 75"/>
              <a:gd name="adj4" fmla="val -40973"/>
              <a:gd name="adj5" fmla="val 126484"/>
              <a:gd name="adj6" fmla="val -8014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C449BF-9D5C-47E4-8E65-88F4D28B817A}"/>
              </a:ext>
            </a:extLst>
          </p:cNvPr>
          <p:cNvSpPr txBox="1"/>
          <p:nvPr/>
        </p:nvSpPr>
        <p:spPr>
          <a:xfrm>
            <a:off x="-7866" y="2351782"/>
            <a:ext cx="1964510" cy="107721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&lt;detail&gt; </a:t>
            </a:r>
            <a:r>
              <a:rPr lang="ko-KR" altLang="en-US" sz="1600" dirty="0">
                <a:solidFill>
                  <a:srgbClr val="1282A2"/>
                </a:solidFill>
              </a:rPr>
              <a:t>태그와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&lt;summary&gt; </a:t>
            </a:r>
            <a:r>
              <a:rPr lang="ko-KR" altLang="en-US" sz="1600" dirty="0">
                <a:solidFill>
                  <a:srgbClr val="1282A2"/>
                </a:solidFill>
              </a:rPr>
              <a:t>태그를 이용해 아코디언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구조 구축</a:t>
            </a:r>
          </a:p>
        </p:txBody>
      </p:sp>
    </p:spTree>
    <p:extLst>
      <p:ext uri="{BB962C8B-B14F-4D97-AF65-F5344CB8AC3E}">
        <p14:creationId xmlns:p14="http://schemas.microsoft.com/office/powerpoint/2010/main" val="1615767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7210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(Article)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572187" y="840858"/>
            <a:ext cx="3047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&lt;CSS</a:t>
            </a:r>
            <a:r>
              <a:rPr lang="ko-KR" altLang="en-US" dirty="0">
                <a:solidFill>
                  <a:srgbClr val="034078"/>
                </a:solidFill>
              </a:rPr>
              <a:t> 코드 </a:t>
            </a:r>
            <a:r>
              <a:rPr lang="en-US" altLang="ko-KR" dirty="0">
                <a:solidFill>
                  <a:srgbClr val="034078"/>
                </a:solidFill>
              </a:rPr>
              <a:t>– Article(</a:t>
            </a:r>
            <a:r>
              <a:rPr lang="ko-KR" altLang="en-US" dirty="0">
                <a:solidFill>
                  <a:srgbClr val="034078"/>
                </a:solidFill>
              </a:rPr>
              <a:t>본문</a:t>
            </a:r>
            <a:r>
              <a:rPr lang="en-US" altLang="ko-KR" dirty="0">
                <a:solidFill>
                  <a:srgbClr val="034078"/>
                </a:solidFill>
              </a:rPr>
              <a:t>)&gt;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89C73F9-D1AE-4AE1-8EF3-786A811C948A}"/>
              </a:ext>
            </a:extLst>
          </p:cNvPr>
          <p:cNvSpPr/>
          <p:nvPr/>
        </p:nvSpPr>
        <p:spPr>
          <a:xfrm>
            <a:off x="6347066" y="1301897"/>
            <a:ext cx="393579" cy="46199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9214F23-39DD-4AE4-898A-0DB4A710638E}"/>
              </a:ext>
            </a:extLst>
          </p:cNvPr>
          <p:cNvSpPr txBox="1"/>
          <p:nvPr/>
        </p:nvSpPr>
        <p:spPr>
          <a:xfrm>
            <a:off x="7373112" y="1279618"/>
            <a:ext cx="4697344" cy="5509200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#0a1128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#034078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box-shadow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-sub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#0a1128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#034078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box-shadow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-table-sub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#0a1128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#034078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box-shadow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@keyframes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reveal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from {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translate3d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-30px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}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to {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opacity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translate3d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}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A39A69-4879-4FD7-BF0D-C8670C57E021}"/>
              </a:ext>
            </a:extLst>
          </p:cNvPr>
          <p:cNvSpPr txBox="1"/>
          <p:nvPr/>
        </p:nvSpPr>
        <p:spPr>
          <a:xfrm>
            <a:off x="121545" y="1279618"/>
            <a:ext cx="3558934" cy="415498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2rem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#001f54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outline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en-US" altLang="ko-KR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pointer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box-shadow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gray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summary::-</a:t>
            </a:r>
            <a:r>
              <a:rPr lang="en-US" altLang="ko-KR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webkit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-details-marker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block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2rem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3rem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2rem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600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cursor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pointer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relative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75544C-A0FF-4713-9647-DD0F3A7D4B4F}"/>
              </a:ext>
            </a:extLst>
          </p:cNvPr>
          <p:cNvSpPr txBox="1"/>
          <p:nvPr/>
        </p:nvSpPr>
        <p:spPr>
          <a:xfrm>
            <a:off x="3747328" y="1279618"/>
            <a:ext cx="3558934" cy="517064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summary::before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summary::after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absolute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1rem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2rem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top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1.6rem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summary::after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rotateZ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90deg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summary::after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summary::-</a:t>
            </a:r>
            <a:r>
              <a:rPr lang="en-US" altLang="ko-KR" sz="11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webkit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-details-marker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#001f54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background-size</a:t>
            </a:r>
            <a:r>
              <a:rPr lang="en-US" altLang="ko-KR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contain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rotate3d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90deg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transition</a:t>
            </a:r>
            <a:r>
              <a:rPr lang="en-US" altLang="ko-KR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:transform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0.25s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#034078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details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open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summary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~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animation</a:t>
            </a:r>
            <a:r>
              <a:rPr lang="en-US" altLang="ko-KR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:reveal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0.5s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BAE9E3-614E-4BE4-8ECA-A0F3CFA32D95}"/>
              </a:ext>
            </a:extLst>
          </p:cNvPr>
          <p:cNvSpPr txBox="1"/>
          <p:nvPr/>
        </p:nvSpPr>
        <p:spPr>
          <a:xfrm>
            <a:off x="9108609" y="6620445"/>
            <a:ext cx="3173660" cy="2462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ko-KR" altLang="en-US" sz="1000" dirty="0">
                <a:solidFill>
                  <a:schemeClr val="bg1">
                    <a:lumMod val="65000"/>
                  </a:schemeClr>
                </a:solidFill>
              </a:rPr>
              <a:t>참고</a:t>
            </a:r>
            <a:r>
              <a:rPr lang="en-US" altLang="ko-KR" sz="1000" dirty="0">
                <a:solidFill>
                  <a:schemeClr val="bg1">
                    <a:lumMod val="65000"/>
                  </a:schemeClr>
                </a:solidFill>
              </a:rPr>
              <a:t>) https://moonhouse.co.kr/html/529065</a:t>
            </a:r>
            <a:endParaRPr lang="ko-KR" altLang="en-US" sz="1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2" name="설명선: 굽은 선(강조선) 11">
            <a:extLst>
              <a:ext uri="{FF2B5EF4-FFF2-40B4-BE49-F238E27FC236}">
                <a16:creationId xmlns:a16="http://schemas.microsoft.com/office/drawing/2014/main" id="{E2F689B6-468C-4A5A-9455-481B8F62DEBE}"/>
              </a:ext>
            </a:extLst>
          </p:cNvPr>
          <p:cNvSpPr/>
          <p:nvPr/>
        </p:nvSpPr>
        <p:spPr>
          <a:xfrm>
            <a:off x="3821134" y="1448798"/>
            <a:ext cx="571500" cy="4863102"/>
          </a:xfrm>
          <a:prstGeom prst="accentCallout2">
            <a:avLst>
              <a:gd name="adj1" fmla="val 84042"/>
              <a:gd name="adj2" fmla="val -3890"/>
              <a:gd name="adj3" fmla="val 84100"/>
              <a:gd name="adj4" fmla="val -91390"/>
              <a:gd name="adj5" fmla="val 88487"/>
              <a:gd name="adj6" fmla="val -113474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C449BF-9D5C-47E4-8E65-88F4D28B817A}"/>
              </a:ext>
            </a:extLst>
          </p:cNvPr>
          <p:cNvSpPr txBox="1"/>
          <p:nvPr/>
        </p:nvSpPr>
        <p:spPr>
          <a:xfrm>
            <a:off x="833701" y="5817127"/>
            <a:ext cx="257181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&lt;detail&gt; </a:t>
            </a:r>
            <a:r>
              <a:rPr lang="ko-KR" altLang="en-US" sz="1600" dirty="0">
                <a:solidFill>
                  <a:srgbClr val="1282A2"/>
                </a:solidFill>
              </a:rPr>
              <a:t>태그 열고 닫을 때 색상 변화</a:t>
            </a:r>
            <a:r>
              <a:rPr lang="en-US" altLang="ko-KR" sz="1600" dirty="0">
                <a:solidFill>
                  <a:srgbClr val="1282A2"/>
                </a:solidFill>
              </a:rPr>
              <a:t>, </a:t>
            </a:r>
            <a:r>
              <a:rPr lang="ko-KR" altLang="en-US" sz="1600" dirty="0">
                <a:solidFill>
                  <a:srgbClr val="1282A2"/>
                </a:solidFill>
              </a:rPr>
              <a:t>모션 </a:t>
            </a:r>
          </a:p>
        </p:txBody>
      </p:sp>
      <p:sp>
        <p:nvSpPr>
          <p:cNvPr id="17" name="설명선: 굽은 선(강조선) 16">
            <a:extLst>
              <a:ext uri="{FF2B5EF4-FFF2-40B4-BE49-F238E27FC236}">
                <a16:creationId xmlns:a16="http://schemas.microsoft.com/office/drawing/2014/main" id="{A61AF6FE-3353-4A57-921A-4FB40B9F44FF}"/>
              </a:ext>
            </a:extLst>
          </p:cNvPr>
          <p:cNvSpPr/>
          <p:nvPr/>
        </p:nvSpPr>
        <p:spPr>
          <a:xfrm flipH="1">
            <a:off x="9430138" y="1410698"/>
            <a:ext cx="571500" cy="4302205"/>
          </a:xfrm>
          <a:prstGeom prst="accentCallout2">
            <a:avLst>
              <a:gd name="adj1" fmla="val 3332"/>
              <a:gd name="adj2" fmla="val 551"/>
              <a:gd name="adj3" fmla="val 3340"/>
              <a:gd name="adj4" fmla="val -45080"/>
              <a:gd name="adj5" fmla="val 8893"/>
              <a:gd name="adj6" fmla="val -75194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DDA1C0-035F-476C-BD14-D2F1512B2397}"/>
              </a:ext>
            </a:extLst>
          </p:cNvPr>
          <p:cNvSpPr txBox="1"/>
          <p:nvPr/>
        </p:nvSpPr>
        <p:spPr>
          <a:xfrm>
            <a:off x="10296107" y="1853000"/>
            <a:ext cx="1524418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&lt;detail&gt; </a:t>
            </a:r>
            <a:r>
              <a:rPr lang="ko-KR" altLang="en-US" sz="1600" dirty="0">
                <a:solidFill>
                  <a:srgbClr val="1282A2"/>
                </a:solidFill>
              </a:rPr>
              <a:t>태그 하위 콘텐츠</a:t>
            </a:r>
          </a:p>
        </p:txBody>
      </p:sp>
      <p:sp>
        <p:nvSpPr>
          <p:cNvPr id="19" name="설명선: 굽은 선(강조선) 18">
            <a:extLst>
              <a:ext uri="{FF2B5EF4-FFF2-40B4-BE49-F238E27FC236}">
                <a16:creationId xmlns:a16="http://schemas.microsoft.com/office/drawing/2014/main" id="{0FBDBCDC-2152-48A8-8D06-69FFDC4DAE78}"/>
              </a:ext>
            </a:extLst>
          </p:cNvPr>
          <p:cNvSpPr/>
          <p:nvPr/>
        </p:nvSpPr>
        <p:spPr>
          <a:xfrm>
            <a:off x="7453796" y="6101199"/>
            <a:ext cx="571500" cy="519246"/>
          </a:xfrm>
          <a:prstGeom prst="accentCallout2">
            <a:avLst>
              <a:gd name="adj1" fmla="val 17"/>
              <a:gd name="adj2" fmla="val -7223"/>
              <a:gd name="adj3" fmla="val 992"/>
              <a:gd name="adj4" fmla="val -67640"/>
              <a:gd name="adj5" fmla="val 67783"/>
              <a:gd name="adj6" fmla="val -10514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750FE-3CB3-403D-A19B-31AB7A42B4DE}"/>
              </a:ext>
            </a:extLst>
          </p:cNvPr>
          <p:cNvSpPr txBox="1"/>
          <p:nvPr/>
        </p:nvSpPr>
        <p:spPr>
          <a:xfrm>
            <a:off x="4612261" y="6519679"/>
            <a:ext cx="2589083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자연스러운 모션을 위한 옵션</a:t>
            </a:r>
          </a:p>
        </p:txBody>
      </p:sp>
    </p:spTree>
    <p:extLst>
      <p:ext uri="{BB962C8B-B14F-4D97-AF65-F5344CB8AC3E}">
        <p14:creationId xmlns:p14="http://schemas.microsoft.com/office/powerpoint/2010/main" val="6273892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65405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(text)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496845" y="971151"/>
            <a:ext cx="3198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&lt;CSS</a:t>
            </a:r>
            <a:r>
              <a:rPr lang="ko-KR" altLang="en-US" dirty="0">
                <a:solidFill>
                  <a:srgbClr val="034078"/>
                </a:solidFill>
              </a:rPr>
              <a:t> 코드 </a:t>
            </a:r>
            <a:r>
              <a:rPr lang="en-US" altLang="ko-KR" dirty="0">
                <a:solidFill>
                  <a:srgbClr val="034078"/>
                </a:solidFill>
              </a:rPr>
              <a:t>– text </a:t>
            </a:r>
            <a:r>
              <a:rPr lang="ko-KR" altLang="en-US" dirty="0">
                <a:solidFill>
                  <a:srgbClr val="034078"/>
                </a:solidFill>
              </a:rPr>
              <a:t>기본 설정</a:t>
            </a:r>
            <a:r>
              <a:rPr lang="en-US" altLang="ko-KR" dirty="0">
                <a:solidFill>
                  <a:srgbClr val="034078"/>
                </a:solidFill>
              </a:rPr>
              <a:t>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16" name="설명선: 굽은 선(강조선) 15">
            <a:extLst>
              <a:ext uri="{FF2B5EF4-FFF2-40B4-BE49-F238E27FC236}">
                <a16:creationId xmlns:a16="http://schemas.microsoft.com/office/drawing/2014/main" id="{1093D78A-DA42-462E-99F4-B1F0241A2B0B}"/>
              </a:ext>
            </a:extLst>
          </p:cNvPr>
          <p:cNvSpPr/>
          <p:nvPr/>
        </p:nvSpPr>
        <p:spPr>
          <a:xfrm>
            <a:off x="1967372" y="1591892"/>
            <a:ext cx="571500" cy="1479921"/>
          </a:xfrm>
          <a:prstGeom prst="accentCallout2">
            <a:avLst>
              <a:gd name="adj1" fmla="val -601"/>
              <a:gd name="adj2" fmla="val -6250"/>
              <a:gd name="adj3" fmla="val -799"/>
              <a:gd name="adj4" fmla="val -51081"/>
              <a:gd name="adj5" fmla="val 17360"/>
              <a:gd name="adj6" fmla="val -91582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74FB9D-AD55-4703-9059-8DD349815717}"/>
              </a:ext>
            </a:extLst>
          </p:cNvPr>
          <p:cNvSpPr txBox="1"/>
          <p:nvPr/>
        </p:nvSpPr>
        <p:spPr>
          <a:xfrm>
            <a:off x="27788" y="1897687"/>
            <a:ext cx="19506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&lt;p&gt; </a:t>
            </a:r>
            <a:r>
              <a:rPr lang="ko-KR" altLang="en-US" sz="1600" dirty="0">
                <a:solidFill>
                  <a:srgbClr val="1282A2"/>
                </a:solidFill>
              </a:rPr>
              <a:t>단락 글꼴 옵션 및 글머리 기호 삽입</a:t>
            </a:r>
          </a:p>
        </p:txBody>
      </p:sp>
      <p:sp>
        <p:nvSpPr>
          <p:cNvPr id="24" name="설명선: 굽은 선(강조선) 23">
            <a:extLst>
              <a:ext uri="{FF2B5EF4-FFF2-40B4-BE49-F238E27FC236}">
                <a16:creationId xmlns:a16="http://schemas.microsoft.com/office/drawing/2014/main" id="{E39D75D5-201F-47B5-914F-31683C222619}"/>
              </a:ext>
            </a:extLst>
          </p:cNvPr>
          <p:cNvSpPr/>
          <p:nvPr/>
        </p:nvSpPr>
        <p:spPr>
          <a:xfrm flipH="1">
            <a:off x="9218323" y="1591892"/>
            <a:ext cx="571500" cy="2868981"/>
          </a:xfrm>
          <a:prstGeom prst="accentCallout2">
            <a:avLst>
              <a:gd name="adj1" fmla="val 3332"/>
              <a:gd name="adj2" fmla="val 551"/>
              <a:gd name="adj3" fmla="val 3340"/>
              <a:gd name="adj4" fmla="val -45080"/>
              <a:gd name="adj5" fmla="val 14074"/>
              <a:gd name="adj6" fmla="val -8686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1FFB8F5-2B58-4184-BE77-59E07A4BBA61}"/>
              </a:ext>
            </a:extLst>
          </p:cNvPr>
          <p:cNvSpPr txBox="1"/>
          <p:nvPr/>
        </p:nvSpPr>
        <p:spPr>
          <a:xfrm>
            <a:off x="9872506" y="2039464"/>
            <a:ext cx="19506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&lt;detail&gt; </a:t>
            </a:r>
            <a:r>
              <a:rPr lang="ko-KR" altLang="en-US" sz="1600" dirty="0">
                <a:solidFill>
                  <a:srgbClr val="1282A2"/>
                </a:solidFill>
              </a:rPr>
              <a:t>태그 하위 콘텐츠 내 글꼴 옵션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FC248FE-C519-4EB9-BAD8-96792914EF5E}"/>
              </a:ext>
            </a:extLst>
          </p:cNvPr>
          <p:cNvSpPr txBox="1"/>
          <p:nvPr/>
        </p:nvSpPr>
        <p:spPr>
          <a:xfrm>
            <a:off x="3988778" y="1480077"/>
            <a:ext cx="3119561" cy="50783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@import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'https://fonts.googleapis.com/css2?family=</a:t>
            </a:r>
            <a:r>
              <a:rPr lang="en-US" altLang="ko-KR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Nanum+Gothic&amp;display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=swap'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#ffffff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Nanum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Gothlic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sans-serif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text-decoration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font-family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Nanum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Gothic'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sans-serif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nav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a:link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a:visited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#0a1128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h1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h2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1.7em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h3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1.2em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1.7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h5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1.1em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1.7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endParaRPr lang="en-US" altLang="ko-KR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30902F9-7D88-4C1A-AF70-9A5CAD7E2CE4}"/>
              </a:ext>
            </a:extLst>
          </p:cNvPr>
          <p:cNvSpPr txBox="1"/>
          <p:nvPr/>
        </p:nvSpPr>
        <p:spPr>
          <a:xfrm>
            <a:off x="1967373" y="1480077"/>
            <a:ext cx="1827138" cy="438581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1.7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text-indent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p:before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"●"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#1282a2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0.7em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annotation:before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content</a:t>
            </a:r>
            <a:r>
              <a:rPr lang="en-US" altLang="ko-KR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none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.annotation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0.7em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1.2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figcaption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0.7em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1.2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.unit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-20px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normal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endParaRPr lang="en-US" altLang="ko-KR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F8C7295-F7B3-478E-A4DB-EEE092E7AB8D}"/>
              </a:ext>
            </a:extLst>
          </p:cNvPr>
          <p:cNvSpPr txBox="1"/>
          <p:nvPr/>
        </p:nvSpPr>
        <p:spPr>
          <a:xfrm>
            <a:off x="7302606" y="1480077"/>
            <a:ext cx="2422699" cy="409560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-sub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list-style-type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circle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1.7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tpt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-sub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h5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li::marker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#1282a2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ol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margin-left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ol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margin-top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margin-right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article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 err="1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padding-bottom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9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endParaRPr lang="en-US" altLang="ko-KR" sz="10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1" name="설명선: 굽은 선(강조선) 40">
            <a:extLst>
              <a:ext uri="{FF2B5EF4-FFF2-40B4-BE49-F238E27FC236}">
                <a16:creationId xmlns:a16="http://schemas.microsoft.com/office/drawing/2014/main" id="{75D54B02-46B1-4995-A394-75CFFD3D1E10}"/>
              </a:ext>
            </a:extLst>
          </p:cNvPr>
          <p:cNvSpPr/>
          <p:nvPr/>
        </p:nvSpPr>
        <p:spPr>
          <a:xfrm>
            <a:off x="1968280" y="3284271"/>
            <a:ext cx="571500" cy="906729"/>
          </a:xfrm>
          <a:prstGeom prst="accentCallout2">
            <a:avLst>
              <a:gd name="adj1" fmla="val 11217"/>
              <a:gd name="adj2" fmla="val -5833"/>
              <a:gd name="adj3" fmla="val 11281"/>
              <a:gd name="adj4" fmla="val -51498"/>
              <a:gd name="adj5" fmla="val 36438"/>
              <a:gd name="adj6" fmla="val -91582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BE7622-4040-4420-8CEE-F161C4B1AC0D}"/>
              </a:ext>
            </a:extLst>
          </p:cNvPr>
          <p:cNvSpPr txBox="1"/>
          <p:nvPr/>
        </p:nvSpPr>
        <p:spPr>
          <a:xfrm>
            <a:off x="327488" y="3647053"/>
            <a:ext cx="14334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주석 글꼴 옵션</a:t>
            </a:r>
          </a:p>
        </p:txBody>
      </p:sp>
      <p:sp>
        <p:nvSpPr>
          <p:cNvPr id="43" name="설명선: 굽은 선(강조선) 42">
            <a:extLst>
              <a:ext uri="{FF2B5EF4-FFF2-40B4-BE49-F238E27FC236}">
                <a16:creationId xmlns:a16="http://schemas.microsoft.com/office/drawing/2014/main" id="{F222676A-F28A-4E4C-A2E1-B29446CEE6D2}"/>
              </a:ext>
            </a:extLst>
          </p:cNvPr>
          <p:cNvSpPr/>
          <p:nvPr/>
        </p:nvSpPr>
        <p:spPr>
          <a:xfrm>
            <a:off x="1967372" y="4369352"/>
            <a:ext cx="571500" cy="1231348"/>
          </a:xfrm>
          <a:prstGeom prst="accentCallout2">
            <a:avLst>
              <a:gd name="adj1" fmla="val 11217"/>
              <a:gd name="adj2" fmla="val -5833"/>
              <a:gd name="adj3" fmla="val 11281"/>
              <a:gd name="adj4" fmla="val -51498"/>
              <a:gd name="adj5" fmla="val 25918"/>
              <a:gd name="adj6" fmla="val -94249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450F1DD-4D9A-414B-A215-221DCC26ED4E}"/>
              </a:ext>
            </a:extLst>
          </p:cNvPr>
          <p:cNvSpPr txBox="1"/>
          <p:nvPr/>
        </p:nvSpPr>
        <p:spPr>
          <a:xfrm>
            <a:off x="489028" y="4640785"/>
            <a:ext cx="111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표 주석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글꼴 옵션</a:t>
            </a:r>
          </a:p>
        </p:txBody>
      </p:sp>
      <p:sp>
        <p:nvSpPr>
          <p:cNvPr id="45" name="설명선: 굽은 선(강조선) 44">
            <a:extLst>
              <a:ext uri="{FF2B5EF4-FFF2-40B4-BE49-F238E27FC236}">
                <a16:creationId xmlns:a16="http://schemas.microsoft.com/office/drawing/2014/main" id="{B0F16179-6DE3-40DA-A29C-3AE58EBA51EC}"/>
              </a:ext>
            </a:extLst>
          </p:cNvPr>
          <p:cNvSpPr/>
          <p:nvPr/>
        </p:nvSpPr>
        <p:spPr>
          <a:xfrm flipH="1">
            <a:off x="9218323" y="4688283"/>
            <a:ext cx="571500" cy="659993"/>
          </a:xfrm>
          <a:prstGeom prst="accentCallout2">
            <a:avLst>
              <a:gd name="adj1" fmla="val 3332"/>
              <a:gd name="adj2" fmla="val 551"/>
              <a:gd name="adj3" fmla="val 3340"/>
              <a:gd name="adj4" fmla="val -45080"/>
              <a:gd name="adj5" fmla="val 29193"/>
              <a:gd name="adj6" fmla="val -83925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E64E013-F3D2-41E8-8559-3A689E566159}"/>
              </a:ext>
            </a:extLst>
          </p:cNvPr>
          <p:cNvSpPr txBox="1"/>
          <p:nvPr/>
        </p:nvSpPr>
        <p:spPr>
          <a:xfrm>
            <a:off x="9819900" y="4899744"/>
            <a:ext cx="23157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상단 메뉴</a:t>
            </a:r>
            <a:r>
              <a:rPr lang="en-US" altLang="ko-KR" sz="1600" dirty="0">
                <a:solidFill>
                  <a:srgbClr val="1282A2"/>
                </a:solidFill>
              </a:rPr>
              <a:t>, </a:t>
            </a:r>
            <a:r>
              <a:rPr lang="ko-KR" altLang="en-US" sz="1600" dirty="0">
                <a:solidFill>
                  <a:srgbClr val="1282A2"/>
                </a:solidFill>
              </a:rPr>
              <a:t>하단 </a:t>
            </a:r>
            <a:r>
              <a:rPr lang="ko-KR" altLang="en-US" sz="1600" dirty="0" err="1">
                <a:solidFill>
                  <a:srgbClr val="1282A2"/>
                </a:solidFill>
              </a:rPr>
              <a:t>푸터에</a:t>
            </a:r>
            <a:r>
              <a:rPr lang="ko-KR" altLang="en-US" sz="1600" dirty="0">
                <a:solidFill>
                  <a:srgbClr val="1282A2"/>
                </a:solidFill>
              </a:rPr>
              <a:t> 의한 본문 내용 가림 방지</a:t>
            </a:r>
          </a:p>
        </p:txBody>
      </p:sp>
    </p:spTree>
    <p:extLst>
      <p:ext uri="{BB962C8B-B14F-4D97-AF65-F5344CB8AC3E}">
        <p14:creationId xmlns:p14="http://schemas.microsoft.com/office/powerpoint/2010/main" val="10912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68002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(table)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953700" y="971151"/>
            <a:ext cx="2284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&lt;CSS</a:t>
            </a:r>
            <a:r>
              <a:rPr lang="ko-KR" altLang="en-US" dirty="0">
                <a:solidFill>
                  <a:srgbClr val="034078"/>
                </a:solidFill>
              </a:rPr>
              <a:t> 코드 </a:t>
            </a:r>
            <a:r>
              <a:rPr lang="en-US" altLang="ko-KR" dirty="0">
                <a:solidFill>
                  <a:srgbClr val="034078"/>
                </a:solidFill>
              </a:rPr>
              <a:t>– table&gt;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16" name="설명선: 굽은 선(강조선) 15">
            <a:extLst>
              <a:ext uri="{FF2B5EF4-FFF2-40B4-BE49-F238E27FC236}">
                <a16:creationId xmlns:a16="http://schemas.microsoft.com/office/drawing/2014/main" id="{1093D78A-DA42-462E-99F4-B1F0241A2B0B}"/>
              </a:ext>
            </a:extLst>
          </p:cNvPr>
          <p:cNvSpPr/>
          <p:nvPr/>
        </p:nvSpPr>
        <p:spPr>
          <a:xfrm>
            <a:off x="1843547" y="1582368"/>
            <a:ext cx="571500" cy="1184645"/>
          </a:xfrm>
          <a:prstGeom prst="accentCallout2">
            <a:avLst>
              <a:gd name="adj1" fmla="val -601"/>
              <a:gd name="adj2" fmla="val -6250"/>
              <a:gd name="adj3" fmla="val -799"/>
              <a:gd name="adj4" fmla="val -51081"/>
              <a:gd name="adj5" fmla="val 17360"/>
              <a:gd name="adj6" fmla="val -91582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B74FB9D-AD55-4703-9059-8DD349815717}"/>
              </a:ext>
            </a:extLst>
          </p:cNvPr>
          <p:cNvSpPr txBox="1"/>
          <p:nvPr/>
        </p:nvSpPr>
        <p:spPr>
          <a:xfrm>
            <a:off x="-96037" y="1829439"/>
            <a:ext cx="19506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표 기본 옵션 설정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FC248FE-C519-4EB9-BAD8-96792914EF5E}"/>
              </a:ext>
            </a:extLst>
          </p:cNvPr>
          <p:cNvSpPr txBox="1"/>
          <p:nvPr/>
        </p:nvSpPr>
        <p:spPr>
          <a:xfrm>
            <a:off x="1908664" y="1480077"/>
            <a:ext cx="3119561" cy="37878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90%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b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border-collapse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collapse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vertical-align</a:t>
            </a:r>
            <a:r>
              <a:rPr lang="en-US" altLang="ko-KR" sz="10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0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middle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th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#eeeeee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border-top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#0a1128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border-bottom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#0a1128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 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border-top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#0a1128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tr:last-child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border-bottom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#0a1128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caption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1.2em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font-weight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bold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ul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li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.taj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justify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F8C7295-F7B3-478E-A4DB-EEE092E7AB8D}"/>
              </a:ext>
            </a:extLst>
          </p:cNvPr>
          <p:cNvSpPr txBox="1"/>
          <p:nvPr/>
        </p:nvSpPr>
        <p:spPr>
          <a:xfrm>
            <a:off x="5110908" y="1480077"/>
            <a:ext cx="5172428" cy="501893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#cleaning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#autoclave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solid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#034078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95%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#cleaning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h5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display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inline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#1282a2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#eee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#h5-title, #autoclave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h5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1.5em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#001f54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#eee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padding-left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#sorting-patient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#sorting-infectivity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#sorting-cleaning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dotted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#034078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95%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auto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padding-top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#sorting-cleaning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p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justify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margin-bottom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#sorting-patient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table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#sorting-cleaning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table, #sorting-inf-table 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80%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#arrow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h6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font-size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2.5em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#001f54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#autoclave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padding-bottom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10px</a:t>
            </a: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>
              <a:lnSpc>
                <a:spcPct val="80000"/>
              </a:lnSpc>
            </a:pPr>
            <a:r>
              <a:rPr lang="en-US" altLang="ko-KR" sz="10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1" name="설명선: 굽은 선(강조선) 40">
            <a:extLst>
              <a:ext uri="{FF2B5EF4-FFF2-40B4-BE49-F238E27FC236}">
                <a16:creationId xmlns:a16="http://schemas.microsoft.com/office/drawing/2014/main" id="{75D54B02-46B1-4995-A394-75CFFD3D1E10}"/>
              </a:ext>
            </a:extLst>
          </p:cNvPr>
          <p:cNvSpPr/>
          <p:nvPr/>
        </p:nvSpPr>
        <p:spPr>
          <a:xfrm>
            <a:off x="1844455" y="2974710"/>
            <a:ext cx="571500" cy="1116278"/>
          </a:xfrm>
          <a:prstGeom prst="accentCallout2">
            <a:avLst>
              <a:gd name="adj1" fmla="val 11217"/>
              <a:gd name="adj2" fmla="val -5833"/>
              <a:gd name="adj3" fmla="val 11281"/>
              <a:gd name="adj4" fmla="val -51498"/>
              <a:gd name="adj5" fmla="val 28171"/>
              <a:gd name="adj6" fmla="val -9158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BE7622-4040-4420-8CEE-F161C4B1AC0D}"/>
              </a:ext>
            </a:extLst>
          </p:cNvPr>
          <p:cNvSpPr txBox="1"/>
          <p:nvPr/>
        </p:nvSpPr>
        <p:spPr>
          <a:xfrm>
            <a:off x="138145" y="3136612"/>
            <a:ext cx="1433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표 테두리</a:t>
            </a:r>
            <a:r>
              <a:rPr lang="en-US" altLang="ko-KR" sz="1600" dirty="0">
                <a:solidFill>
                  <a:srgbClr val="1282A2"/>
                </a:solidFill>
              </a:rPr>
              <a:t>, </a:t>
            </a:r>
          </a:p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음영 설정</a:t>
            </a:r>
          </a:p>
        </p:txBody>
      </p:sp>
      <p:sp>
        <p:nvSpPr>
          <p:cNvPr id="43" name="설명선: 굽은 선(강조선) 42">
            <a:extLst>
              <a:ext uri="{FF2B5EF4-FFF2-40B4-BE49-F238E27FC236}">
                <a16:creationId xmlns:a16="http://schemas.microsoft.com/office/drawing/2014/main" id="{F222676A-F28A-4E4C-A2E1-B29446CEE6D2}"/>
              </a:ext>
            </a:extLst>
          </p:cNvPr>
          <p:cNvSpPr/>
          <p:nvPr/>
        </p:nvSpPr>
        <p:spPr>
          <a:xfrm>
            <a:off x="1843547" y="4301104"/>
            <a:ext cx="571500" cy="387179"/>
          </a:xfrm>
          <a:prstGeom prst="accentCallout2">
            <a:avLst>
              <a:gd name="adj1" fmla="val 19115"/>
              <a:gd name="adj2" fmla="val -7301"/>
              <a:gd name="adj3" fmla="val 20166"/>
              <a:gd name="adj4" fmla="val -51498"/>
              <a:gd name="adj5" fmla="val 56497"/>
              <a:gd name="adj6" fmla="val -7957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450F1DD-4D9A-414B-A215-221DCC26ED4E}"/>
              </a:ext>
            </a:extLst>
          </p:cNvPr>
          <p:cNvSpPr txBox="1"/>
          <p:nvPr/>
        </p:nvSpPr>
        <p:spPr>
          <a:xfrm>
            <a:off x="394268" y="4314969"/>
            <a:ext cx="111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표 주석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글꼴 옵션</a:t>
            </a:r>
          </a:p>
        </p:txBody>
      </p:sp>
      <p:sp>
        <p:nvSpPr>
          <p:cNvPr id="21" name="설명선: 굽은 선(강조선) 20">
            <a:extLst>
              <a:ext uri="{FF2B5EF4-FFF2-40B4-BE49-F238E27FC236}">
                <a16:creationId xmlns:a16="http://schemas.microsoft.com/office/drawing/2014/main" id="{05B4BEBD-6A47-4692-9C88-AD0B3629F728}"/>
              </a:ext>
            </a:extLst>
          </p:cNvPr>
          <p:cNvSpPr/>
          <p:nvPr/>
        </p:nvSpPr>
        <p:spPr>
          <a:xfrm>
            <a:off x="1843547" y="4859055"/>
            <a:ext cx="571500" cy="308563"/>
          </a:xfrm>
          <a:prstGeom prst="accentCallout2">
            <a:avLst>
              <a:gd name="adj1" fmla="val 19115"/>
              <a:gd name="adj2" fmla="val -7301"/>
              <a:gd name="adj3" fmla="val 20166"/>
              <a:gd name="adj4" fmla="val -51498"/>
              <a:gd name="adj5" fmla="val 78247"/>
              <a:gd name="adj6" fmla="val -83975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540A79C-0EA3-444A-9278-BAFC612F489A}"/>
              </a:ext>
            </a:extLst>
          </p:cNvPr>
          <p:cNvSpPr txBox="1"/>
          <p:nvPr/>
        </p:nvSpPr>
        <p:spPr>
          <a:xfrm>
            <a:off x="85231" y="5055888"/>
            <a:ext cx="14519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표 </a:t>
            </a:r>
            <a:r>
              <a:rPr lang="ko-KR" altLang="en-US" sz="1600">
                <a:solidFill>
                  <a:srgbClr val="1282A2"/>
                </a:solidFill>
              </a:rPr>
              <a:t>내 선택적 글꼴 맞춤 설정</a:t>
            </a:r>
            <a:endParaRPr lang="ko-KR" altLang="en-US" sz="1600" dirty="0">
              <a:solidFill>
                <a:srgbClr val="1282A2"/>
              </a:solidFill>
            </a:endParaRPr>
          </a:p>
        </p:txBody>
      </p:sp>
      <p:sp>
        <p:nvSpPr>
          <p:cNvPr id="24" name="설명선: 굽은 선(강조선) 23">
            <a:extLst>
              <a:ext uri="{FF2B5EF4-FFF2-40B4-BE49-F238E27FC236}">
                <a16:creationId xmlns:a16="http://schemas.microsoft.com/office/drawing/2014/main" id="{E39D75D5-201F-47B5-914F-31683C222619}"/>
              </a:ext>
            </a:extLst>
          </p:cNvPr>
          <p:cNvSpPr/>
          <p:nvPr/>
        </p:nvSpPr>
        <p:spPr>
          <a:xfrm flipH="1">
            <a:off x="9761293" y="1540219"/>
            <a:ext cx="571500" cy="4801858"/>
          </a:xfrm>
          <a:prstGeom prst="accentCallout2">
            <a:avLst>
              <a:gd name="adj1" fmla="val 3332"/>
              <a:gd name="adj2" fmla="val 551"/>
              <a:gd name="adj3" fmla="val 3340"/>
              <a:gd name="adj4" fmla="val -45080"/>
              <a:gd name="adj5" fmla="val 14074"/>
              <a:gd name="adj6" fmla="val -86861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1FFB8F5-2B58-4184-BE77-59E07A4BBA61}"/>
              </a:ext>
            </a:extLst>
          </p:cNvPr>
          <p:cNvSpPr txBox="1"/>
          <p:nvPr/>
        </p:nvSpPr>
        <p:spPr>
          <a:xfrm>
            <a:off x="10241305" y="2182238"/>
            <a:ext cx="19506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rgbClr val="1282A2"/>
                </a:solidFill>
              </a:rPr>
              <a:t>‘8. </a:t>
            </a:r>
            <a:r>
              <a:rPr lang="ko-KR" altLang="en-US" sz="1600" dirty="0">
                <a:solidFill>
                  <a:srgbClr val="1282A2"/>
                </a:solidFill>
              </a:rPr>
              <a:t>예방 및 관리</a:t>
            </a:r>
            <a:r>
              <a:rPr lang="en-US" altLang="ko-KR" sz="1600" dirty="0">
                <a:solidFill>
                  <a:srgbClr val="1282A2"/>
                </a:solidFill>
              </a:rPr>
              <a:t>’ </a:t>
            </a:r>
          </a:p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내부 표 설정</a:t>
            </a:r>
          </a:p>
        </p:txBody>
      </p:sp>
    </p:spTree>
    <p:extLst>
      <p:ext uri="{BB962C8B-B14F-4D97-AF65-F5344CB8AC3E}">
        <p14:creationId xmlns:p14="http://schemas.microsoft.com/office/powerpoint/2010/main" val="4345746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F54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0AC750-05A3-4CE8-81AB-38A35E9F2E11}"/>
              </a:ext>
            </a:extLst>
          </p:cNvPr>
          <p:cNvSpPr txBox="1"/>
          <p:nvPr/>
        </p:nvSpPr>
        <p:spPr>
          <a:xfrm>
            <a:off x="466724" y="457200"/>
            <a:ext cx="52101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Table</a:t>
            </a:r>
            <a:r>
              <a:rPr lang="ko-KR" altLang="en-US" sz="3200" b="1" dirty="0">
                <a:solidFill>
                  <a:schemeClr val="bg1"/>
                </a:solidFill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</a:rPr>
              <a:t>of</a:t>
            </a:r>
            <a:r>
              <a:rPr lang="ko-KR" altLang="en-US" sz="3200" b="1" dirty="0">
                <a:solidFill>
                  <a:schemeClr val="bg1"/>
                </a:solidFill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</a:rPr>
              <a:t>Contents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1CB811C-07E6-4B86-8978-F2C0EB489118}"/>
              </a:ext>
            </a:extLst>
          </p:cNvPr>
          <p:cNvCxnSpPr>
            <a:cxnSpLocks/>
          </p:cNvCxnSpPr>
          <p:nvPr/>
        </p:nvCxnSpPr>
        <p:spPr>
          <a:xfrm>
            <a:off x="4838700" y="773043"/>
            <a:ext cx="749617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79487F85-EE09-4CDD-BFD2-2099BAE471C9}"/>
              </a:ext>
            </a:extLst>
          </p:cNvPr>
          <p:cNvGrpSpPr/>
          <p:nvPr/>
        </p:nvGrpSpPr>
        <p:grpSpPr>
          <a:xfrm>
            <a:off x="5153025" y="1282522"/>
            <a:ext cx="5476874" cy="495300"/>
            <a:chOff x="3533775" y="1847850"/>
            <a:chExt cx="5476874" cy="495300"/>
          </a:xfrm>
        </p:grpSpPr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6CF78C4D-F4AF-47AC-8602-89383CC5FEBE}"/>
                </a:ext>
              </a:extLst>
            </p:cNvPr>
            <p:cNvSpPr/>
            <p:nvPr/>
          </p:nvSpPr>
          <p:spPr>
            <a:xfrm>
              <a:off x="3533775" y="1847850"/>
              <a:ext cx="495300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1</a:t>
              </a:r>
              <a:endParaRPr lang="ko-KR" altLang="en-US" sz="2000" b="1" dirty="0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224FA71F-431F-4077-A5D1-7A10BFFA642C}"/>
                </a:ext>
              </a:extLst>
            </p:cNvPr>
            <p:cNvSpPr/>
            <p:nvPr/>
          </p:nvSpPr>
          <p:spPr>
            <a:xfrm>
              <a:off x="4772024" y="1847850"/>
              <a:ext cx="4238625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ko-KR" altLang="en-US" sz="2000" dirty="0"/>
                <a:t>웹사이트 소개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31E43954-8DAA-4B23-AAD4-096F6C3A5A08}"/>
              </a:ext>
            </a:extLst>
          </p:cNvPr>
          <p:cNvGrpSpPr/>
          <p:nvPr/>
        </p:nvGrpSpPr>
        <p:grpSpPr>
          <a:xfrm>
            <a:off x="5153025" y="1915238"/>
            <a:ext cx="5476874" cy="495300"/>
            <a:chOff x="3533775" y="1847850"/>
            <a:chExt cx="5476874" cy="495300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F301E3EC-24C2-45F6-8627-68950EA756AE}"/>
                </a:ext>
              </a:extLst>
            </p:cNvPr>
            <p:cNvSpPr/>
            <p:nvPr/>
          </p:nvSpPr>
          <p:spPr>
            <a:xfrm>
              <a:off x="3533775" y="1847850"/>
              <a:ext cx="495300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2</a:t>
              </a:r>
              <a:endParaRPr lang="ko-KR" altLang="en-US" sz="2000" b="1" dirty="0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15D2799F-EC62-4654-995E-116F62616832}"/>
                </a:ext>
              </a:extLst>
            </p:cNvPr>
            <p:cNvSpPr/>
            <p:nvPr/>
          </p:nvSpPr>
          <p:spPr>
            <a:xfrm>
              <a:off x="4772024" y="1847850"/>
              <a:ext cx="4238625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ko-KR" altLang="en-US" sz="2000" dirty="0"/>
                <a:t>주제 선정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CDA737C3-1A9F-48A9-9492-43246D861602}"/>
              </a:ext>
            </a:extLst>
          </p:cNvPr>
          <p:cNvGrpSpPr/>
          <p:nvPr/>
        </p:nvGrpSpPr>
        <p:grpSpPr>
          <a:xfrm>
            <a:off x="5153025" y="2547954"/>
            <a:ext cx="5476874" cy="495300"/>
            <a:chOff x="3533775" y="1847850"/>
            <a:chExt cx="5476874" cy="495300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EB2687E4-AD57-41A0-B3F1-927B237284C5}"/>
                </a:ext>
              </a:extLst>
            </p:cNvPr>
            <p:cNvSpPr/>
            <p:nvPr/>
          </p:nvSpPr>
          <p:spPr>
            <a:xfrm>
              <a:off x="3533775" y="1847850"/>
              <a:ext cx="495300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3</a:t>
              </a:r>
              <a:endParaRPr lang="ko-KR" altLang="en-US" sz="2000" b="1" dirty="0"/>
            </a:p>
          </p:txBody>
        </p:sp>
        <p:sp>
          <p:nvSpPr>
            <p:cNvPr id="13" name="사각형: 둥근 모서리 12">
              <a:extLst>
                <a:ext uri="{FF2B5EF4-FFF2-40B4-BE49-F238E27FC236}">
                  <a16:creationId xmlns:a16="http://schemas.microsoft.com/office/drawing/2014/main" id="{1A3440C5-7C81-4EDA-9C49-AEAA38FC5561}"/>
                </a:ext>
              </a:extLst>
            </p:cNvPr>
            <p:cNvSpPr/>
            <p:nvPr/>
          </p:nvSpPr>
          <p:spPr>
            <a:xfrm>
              <a:off x="4772024" y="1847850"/>
              <a:ext cx="4238625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ko-KR" altLang="en-US" sz="2000" dirty="0"/>
                <a:t>컬러 선정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99E72BA8-617B-4D83-91A3-C12FC67222EB}"/>
              </a:ext>
            </a:extLst>
          </p:cNvPr>
          <p:cNvGrpSpPr/>
          <p:nvPr/>
        </p:nvGrpSpPr>
        <p:grpSpPr>
          <a:xfrm>
            <a:off x="5153025" y="3180670"/>
            <a:ext cx="5476874" cy="495300"/>
            <a:chOff x="3533775" y="1847850"/>
            <a:chExt cx="5476874" cy="495300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3955AAE8-DE61-4BC0-B80A-C22CD73CD983}"/>
                </a:ext>
              </a:extLst>
            </p:cNvPr>
            <p:cNvSpPr/>
            <p:nvPr/>
          </p:nvSpPr>
          <p:spPr>
            <a:xfrm>
              <a:off x="3533775" y="1847850"/>
              <a:ext cx="495300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4</a:t>
              </a:r>
              <a:endParaRPr lang="ko-KR" altLang="en-US" sz="2000" b="1" dirty="0"/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155AE393-4CF3-42B2-B3F6-70EFEF316811}"/>
                </a:ext>
              </a:extLst>
            </p:cNvPr>
            <p:cNvSpPr/>
            <p:nvPr/>
          </p:nvSpPr>
          <p:spPr>
            <a:xfrm>
              <a:off x="4772024" y="1847850"/>
              <a:ext cx="4238625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ko-KR" altLang="en-US" sz="2000" dirty="0"/>
                <a:t>글꼴 선정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1318A09-2C93-48C4-B52B-FF058845C1A5}"/>
              </a:ext>
            </a:extLst>
          </p:cNvPr>
          <p:cNvGrpSpPr/>
          <p:nvPr/>
        </p:nvGrpSpPr>
        <p:grpSpPr>
          <a:xfrm>
            <a:off x="5153025" y="3813386"/>
            <a:ext cx="5476874" cy="495300"/>
            <a:chOff x="3533775" y="1847850"/>
            <a:chExt cx="5476874" cy="495300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43762ADB-376B-47F3-A735-C155B19D1844}"/>
                </a:ext>
              </a:extLst>
            </p:cNvPr>
            <p:cNvSpPr/>
            <p:nvPr/>
          </p:nvSpPr>
          <p:spPr>
            <a:xfrm>
              <a:off x="3533775" y="1847850"/>
              <a:ext cx="495300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5</a:t>
              </a:r>
              <a:endParaRPr lang="ko-KR" altLang="en-US" sz="2000" b="1" dirty="0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93EB7B04-4385-4876-A162-B824B55DF893}"/>
                </a:ext>
              </a:extLst>
            </p:cNvPr>
            <p:cNvSpPr/>
            <p:nvPr/>
          </p:nvSpPr>
          <p:spPr>
            <a:xfrm>
              <a:off x="4772024" y="1847850"/>
              <a:ext cx="4238625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ko-KR" altLang="en-US" sz="2000" dirty="0"/>
                <a:t>웹사이트 구성</a:t>
              </a:r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50987CD-DE1E-4482-95AD-A64CF281A550}"/>
              </a:ext>
            </a:extLst>
          </p:cNvPr>
          <p:cNvGrpSpPr/>
          <p:nvPr/>
        </p:nvGrpSpPr>
        <p:grpSpPr>
          <a:xfrm>
            <a:off x="5153025" y="5078818"/>
            <a:ext cx="5476874" cy="495300"/>
            <a:chOff x="3533775" y="1847850"/>
            <a:chExt cx="5476874" cy="495300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DA1F0DAA-90C3-499C-BC07-2EFF2DB57D74}"/>
                </a:ext>
              </a:extLst>
            </p:cNvPr>
            <p:cNvSpPr/>
            <p:nvPr/>
          </p:nvSpPr>
          <p:spPr>
            <a:xfrm>
              <a:off x="3533775" y="1847850"/>
              <a:ext cx="495300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7</a:t>
              </a:r>
              <a:endParaRPr lang="ko-KR" altLang="en-US" sz="2000" b="1" dirty="0"/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6F211618-D8A8-4D26-8C9F-C113DE7FC6ED}"/>
                </a:ext>
              </a:extLst>
            </p:cNvPr>
            <p:cNvSpPr/>
            <p:nvPr/>
          </p:nvSpPr>
          <p:spPr>
            <a:xfrm>
              <a:off x="4772024" y="1847850"/>
              <a:ext cx="4238625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altLang="ko-KR" sz="2000" dirty="0"/>
                <a:t>HTML/CSS </a:t>
              </a:r>
              <a:r>
                <a:rPr lang="ko-KR" altLang="en-US" sz="2000" dirty="0"/>
                <a:t>코드 </a:t>
              </a:r>
              <a:r>
                <a:rPr lang="en-US" altLang="ko-KR" sz="2000" dirty="0"/>
                <a:t>– Main page</a:t>
              </a:r>
              <a:endParaRPr lang="ko-KR" altLang="en-US" sz="2000" dirty="0"/>
            </a:p>
          </p:txBody>
        </p: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9A836107-B9EE-479C-AD1A-2DA576857761}"/>
              </a:ext>
            </a:extLst>
          </p:cNvPr>
          <p:cNvGrpSpPr/>
          <p:nvPr/>
        </p:nvGrpSpPr>
        <p:grpSpPr>
          <a:xfrm>
            <a:off x="5153025" y="4446102"/>
            <a:ext cx="5476874" cy="495300"/>
            <a:chOff x="3533775" y="1847850"/>
            <a:chExt cx="5476874" cy="495300"/>
          </a:xfrm>
        </p:grpSpPr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48F7D948-7853-43E3-B48F-CCEFC4B16232}"/>
                </a:ext>
              </a:extLst>
            </p:cNvPr>
            <p:cNvSpPr/>
            <p:nvPr/>
          </p:nvSpPr>
          <p:spPr>
            <a:xfrm>
              <a:off x="3533775" y="1847850"/>
              <a:ext cx="495300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6</a:t>
              </a:r>
              <a:endParaRPr lang="ko-KR" altLang="en-US" sz="2000" b="1" dirty="0"/>
            </a:p>
          </p:txBody>
        </p:sp>
        <p:sp>
          <p:nvSpPr>
            <p:cNvPr id="25" name="사각형: 둥근 모서리 24">
              <a:extLst>
                <a:ext uri="{FF2B5EF4-FFF2-40B4-BE49-F238E27FC236}">
                  <a16:creationId xmlns:a16="http://schemas.microsoft.com/office/drawing/2014/main" id="{08A8E422-A069-4CFE-8669-0B5F35415ABD}"/>
                </a:ext>
              </a:extLst>
            </p:cNvPr>
            <p:cNvSpPr/>
            <p:nvPr/>
          </p:nvSpPr>
          <p:spPr>
            <a:xfrm>
              <a:off x="4772024" y="1847850"/>
              <a:ext cx="4238625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en-US" altLang="ko-KR" sz="2000" dirty="0"/>
                <a:t>HTML/CSS </a:t>
              </a:r>
              <a:r>
                <a:rPr lang="ko-KR" altLang="en-US" sz="2000" dirty="0"/>
                <a:t>코드 </a:t>
              </a:r>
              <a:r>
                <a:rPr lang="en-US" altLang="ko-KR" sz="2000" dirty="0"/>
                <a:t>– Home page</a:t>
              </a:r>
              <a:r>
                <a:rPr lang="ko-KR" altLang="en-US" sz="2000" dirty="0"/>
                <a:t> </a:t>
              </a: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7C10BF88-9921-4924-8574-701C5927CF5B}"/>
              </a:ext>
            </a:extLst>
          </p:cNvPr>
          <p:cNvGrpSpPr/>
          <p:nvPr/>
        </p:nvGrpSpPr>
        <p:grpSpPr>
          <a:xfrm>
            <a:off x="5153025" y="5711531"/>
            <a:ext cx="5476874" cy="495300"/>
            <a:chOff x="3533775" y="1847850"/>
            <a:chExt cx="5476874" cy="495300"/>
          </a:xfrm>
        </p:grpSpPr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EE9A95C4-A1AE-48CC-B05A-FE02A4AF587B}"/>
                </a:ext>
              </a:extLst>
            </p:cNvPr>
            <p:cNvSpPr/>
            <p:nvPr/>
          </p:nvSpPr>
          <p:spPr>
            <a:xfrm>
              <a:off x="3533775" y="1847850"/>
              <a:ext cx="495300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b="1" dirty="0"/>
                <a:t>8</a:t>
              </a:r>
              <a:endParaRPr lang="ko-KR" altLang="en-US" sz="2000" b="1" dirty="0"/>
            </a:p>
          </p:txBody>
        </p:sp>
        <p:sp>
          <p:nvSpPr>
            <p:cNvPr id="28" name="사각형: 둥근 모서리 27">
              <a:extLst>
                <a:ext uri="{FF2B5EF4-FFF2-40B4-BE49-F238E27FC236}">
                  <a16:creationId xmlns:a16="http://schemas.microsoft.com/office/drawing/2014/main" id="{592A28F3-B1F9-4092-8340-0B53F8441BA6}"/>
                </a:ext>
              </a:extLst>
            </p:cNvPr>
            <p:cNvSpPr/>
            <p:nvPr/>
          </p:nvSpPr>
          <p:spPr>
            <a:xfrm>
              <a:off x="4772024" y="1847850"/>
              <a:ext cx="4238625" cy="495300"/>
            </a:xfrm>
            <a:prstGeom prst="roundRect">
              <a:avLst>
                <a:gd name="adj" fmla="val 31667"/>
              </a:avLst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r>
                <a:rPr lang="ko-KR" altLang="en-US" sz="2000" dirty="0"/>
                <a:t>아쉬운 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76148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7677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(Scroll bar)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710043" y="1637710"/>
            <a:ext cx="277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</a:t>
            </a:r>
            <a:r>
              <a:rPr lang="en-US" altLang="ko-KR" dirty="0" err="1">
                <a:solidFill>
                  <a:srgbClr val="034078"/>
                </a:solidFill>
              </a:rPr>
              <a:t>css</a:t>
            </a:r>
            <a:r>
              <a:rPr lang="ko-KR" altLang="en-US" dirty="0">
                <a:solidFill>
                  <a:srgbClr val="034078"/>
                </a:solidFill>
              </a:rPr>
              <a:t> 코드 </a:t>
            </a:r>
            <a:r>
              <a:rPr lang="en-US" altLang="ko-KR" dirty="0">
                <a:solidFill>
                  <a:srgbClr val="034078"/>
                </a:solidFill>
              </a:rPr>
              <a:t>– Scroll bar&gt;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A39A69-4879-4FD7-BF0D-C8670C57E021}"/>
              </a:ext>
            </a:extLst>
          </p:cNvPr>
          <p:cNvSpPr txBox="1"/>
          <p:nvPr/>
        </p:nvSpPr>
        <p:spPr>
          <a:xfrm>
            <a:off x="3849177" y="2287019"/>
            <a:ext cx="4493647" cy="246221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body::-</a:t>
            </a:r>
            <a:r>
              <a:rPr lang="en-US" altLang="ko-KR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webkit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-scrollbar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width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15px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body::-</a:t>
            </a:r>
            <a:r>
              <a:rPr lang="en-US" altLang="ko-KR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webkit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-scrollbar-thumb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20%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#1282a2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border-radius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5px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body::-</a:t>
            </a:r>
            <a:r>
              <a:rPr lang="en-US" altLang="ko-KR" sz="1400" b="0" dirty="0" err="1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webkit</a:t>
            </a:r>
            <a:r>
              <a:rPr lang="en-US" altLang="ko-KR" sz="14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-scrollbar-track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rgba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33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122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244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.1</a:t>
            </a:r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2" name="설명선: 굽은 선(강조선) 11">
            <a:extLst>
              <a:ext uri="{FF2B5EF4-FFF2-40B4-BE49-F238E27FC236}">
                <a16:creationId xmlns:a16="http://schemas.microsoft.com/office/drawing/2014/main" id="{E2F689B6-468C-4A5A-9455-481B8F62DEBE}"/>
              </a:ext>
            </a:extLst>
          </p:cNvPr>
          <p:cNvSpPr/>
          <p:nvPr/>
        </p:nvSpPr>
        <p:spPr>
          <a:xfrm>
            <a:off x="3831203" y="2429894"/>
            <a:ext cx="571500" cy="421402"/>
          </a:xfrm>
          <a:prstGeom prst="accentCallout2">
            <a:avLst>
              <a:gd name="adj1" fmla="val 17"/>
              <a:gd name="adj2" fmla="val -7223"/>
              <a:gd name="adj3" fmla="val 75"/>
              <a:gd name="adj4" fmla="val -109306"/>
              <a:gd name="adj5" fmla="val 37578"/>
              <a:gd name="adj6" fmla="val -170142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C449BF-9D5C-47E4-8E65-88F4D28B817A}"/>
              </a:ext>
            </a:extLst>
          </p:cNvPr>
          <p:cNvSpPr txBox="1"/>
          <p:nvPr/>
        </p:nvSpPr>
        <p:spPr>
          <a:xfrm>
            <a:off x="985683" y="2466490"/>
            <a:ext cx="196451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스크롤바 전체 영역</a:t>
            </a:r>
          </a:p>
        </p:txBody>
      </p:sp>
      <p:sp>
        <p:nvSpPr>
          <p:cNvPr id="14" name="설명선: 굽은 선(강조선) 13">
            <a:extLst>
              <a:ext uri="{FF2B5EF4-FFF2-40B4-BE49-F238E27FC236}">
                <a16:creationId xmlns:a16="http://schemas.microsoft.com/office/drawing/2014/main" id="{BFC1C572-531C-440F-A9A3-FEDC359727E4}"/>
              </a:ext>
            </a:extLst>
          </p:cNvPr>
          <p:cNvSpPr/>
          <p:nvPr/>
        </p:nvSpPr>
        <p:spPr>
          <a:xfrm>
            <a:off x="3831203" y="3117411"/>
            <a:ext cx="571500" cy="748353"/>
          </a:xfrm>
          <a:prstGeom prst="accentCallout2">
            <a:avLst>
              <a:gd name="adj1" fmla="val 15291"/>
              <a:gd name="adj2" fmla="val -7223"/>
              <a:gd name="adj3" fmla="val 14712"/>
              <a:gd name="adj4" fmla="val -107223"/>
              <a:gd name="adj5" fmla="val 36082"/>
              <a:gd name="adj6" fmla="val -163198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53BEE18-D68E-4EA1-90DD-8D3D77D326B0}"/>
              </a:ext>
            </a:extLst>
          </p:cNvPr>
          <p:cNvSpPr txBox="1"/>
          <p:nvPr/>
        </p:nvSpPr>
        <p:spPr>
          <a:xfrm>
            <a:off x="839347" y="3280989"/>
            <a:ext cx="2110846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드래그 가능한 스크롤 핸들 막대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2371E5B-E3C4-4F0E-8BDF-F136DC4627EE}"/>
              </a:ext>
            </a:extLst>
          </p:cNvPr>
          <p:cNvSpPr txBox="1"/>
          <p:nvPr/>
        </p:nvSpPr>
        <p:spPr>
          <a:xfrm>
            <a:off x="839347" y="4328560"/>
            <a:ext cx="2450814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solidFill>
                  <a:srgbClr val="1282A2"/>
                </a:solidFill>
              </a:rPr>
              <a:t>스크롤바 트랙 </a:t>
            </a:r>
            <a:endParaRPr lang="en-US" altLang="ko-KR" sz="1600" dirty="0">
              <a:solidFill>
                <a:srgbClr val="1282A2"/>
              </a:solidFill>
            </a:endParaRPr>
          </a:p>
          <a:p>
            <a:pPr algn="ctr"/>
            <a:r>
              <a:rPr lang="en-US" altLang="ko-KR" sz="1200" dirty="0">
                <a:solidFill>
                  <a:srgbClr val="1282A2"/>
                </a:solidFill>
              </a:rPr>
              <a:t>(</a:t>
            </a:r>
            <a:r>
              <a:rPr lang="ko-KR" altLang="en-US" sz="1200" dirty="0">
                <a:solidFill>
                  <a:srgbClr val="1282A2"/>
                </a:solidFill>
              </a:rPr>
              <a:t>스크롤이 움직이는 영역</a:t>
            </a:r>
            <a:endParaRPr lang="en-US" altLang="ko-KR" sz="1200" dirty="0">
              <a:solidFill>
                <a:srgbClr val="1282A2"/>
              </a:solidFill>
            </a:endParaRPr>
          </a:p>
          <a:p>
            <a:pPr algn="ctr"/>
            <a:r>
              <a:rPr lang="en-US" altLang="ko-KR" sz="1200" dirty="0">
                <a:solidFill>
                  <a:srgbClr val="1282A2"/>
                </a:solidFill>
              </a:rPr>
              <a:t>/ </a:t>
            </a:r>
            <a:r>
              <a:rPr lang="ko-KR" altLang="en-US" sz="1200" dirty="0">
                <a:solidFill>
                  <a:srgbClr val="1282A2"/>
                </a:solidFill>
              </a:rPr>
              <a:t>스크롤 진행률 표시줄</a:t>
            </a:r>
            <a:r>
              <a:rPr lang="en-US" altLang="ko-KR" sz="1200" dirty="0">
                <a:solidFill>
                  <a:srgbClr val="1282A2"/>
                </a:solidFill>
              </a:rPr>
              <a:t>)</a:t>
            </a:r>
            <a:endParaRPr lang="ko-KR" altLang="en-US" sz="1200" dirty="0">
              <a:solidFill>
                <a:srgbClr val="1282A2"/>
              </a:solidFill>
            </a:endParaRPr>
          </a:p>
        </p:txBody>
      </p:sp>
      <p:sp>
        <p:nvSpPr>
          <p:cNvPr id="18" name="설명선: 굽은 선(강조선) 17">
            <a:extLst>
              <a:ext uri="{FF2B5EF4-FFF2-40B4-BE49-F238E27FC236}">
                <a16:creationId xmlns:a16="http://schemas.microsoft.com/office/drawing/2014/main" id="{A233707E-644B-46DB-B958-00BCA01CAC30}"/>
              </a:ext>
            </a:extLst>
          </p:cNvPr>
          <p:cNvSpPr/>
          <p:nvPr/>
        </p:nvSpPr>
        <p:spPr>
          <a:xfrm>
            <a:off x="3831203" y="4185446"/>
            <a:ext cx="571500" cy="443704"/>
          </a:xfrm>
          <a:prstGeom prst="accentCallout2">
            <a:avLst>
              <a:gd name="adj1" fmla="val 15291"/>
              <a:gd name="adj2" fmla="val -7223"/>
              <a:gd name="adj3" fmla="val 14712"/>
              <a:gd name="adj4" fmla="val -107223"/>
              <a:gd name="adj5" fmla="val 53711"/>
              <a:gd name="adj6" fmla="val -157643"/>
            </a:avLst>
          </a:prstGeom>
          <a:noFill/>
          <a:ln w="19050">
            <a:solidFill>
              <a:srgbClr val="1282A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775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70631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(Article)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750920" y="1116148"/>
            <a:ext cx="2690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</a:t>
            </a:r>
            <a:r>
              <a:rPr lang="ko-KR" altLang="en-US" dirty="0">
                <a:solidFill>
                  <a:srgbClr val="034078"/>
                </a:solidFill>
              </a:rPr>
              <a:t>결과물 </a:t>
            </a:r>
            <a:r>
              <a:rPr lang="en-US" altLang="ko-KR" dirty="0">
                <a:solidFill>
                  <a:srgbClr val="034078"/>
                </a:solidFill>
              </a:rPr>
              <a:t>– Article(</a:t>
            </a:r>
            <a:r>
              <a:rPr lang="ko-KR" altLang="en-US" dirty="0">
                <a:solidFill>
                  <a:srgbClr val="034078"/>
                </a:solidFill>
              </a:rPr>
              <a:t>본문</a:t>
            </a:r>
            <a:r>
              <a:rPr lang="en-US" altLang="ko-KR" dirty="0">
                <a:solidFill>
                  <a:srgbClr val="034078"/>
                </a:solidFill>
              </a:rPr>
              <a:t>)&gt;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7DC24D6-38E1-4484-A131-12B3E8968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307" y="1612480"/>
            <a:ext cx="7975385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223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70375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(Footer)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605878" y="1305391"/>
            <a:ext cx="2614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&lt;HTML</a:t>
            </a:r>
            <a:r>
              <a:rPr lang="ko-KR" altLang="en-US" dirty="0">
                <a:solidFill>
                  <a:srgbClr val="034078"/>
                </a:solidFill>
              </a:rPr>
              <a:t> 코드 </a:t>
            </a:r>
            <a:r>
              <a:rPr lang="en-US" altLang="ko-KR" dirty="0">
                <a:solidFill>
                  <a:srgbClr val="034078"/>
                </a:solidFill>
              </a:rPr>
              <a:t>– Footer&gt;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A39A69-4879-4FD7-BF0D-C8670C57E021}"/>
              </a:ext>
            </a:extLst>
          </p:cNvPr>
          <p:cNvSpPr txBox="1"/>
          <p:nvPr/>
        </p:nvSpPr>
        <p:spPr>
          <a:xfrm>
            <a:off x="2039194" y="1823449"/>
            <a:ext cx="7748186" cy="76944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ko-KR" altLang="en-US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위 내용은 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'2023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년도 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크로이츠펠트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ko-KR" altLang="en-US" sz="1100" b="0" dirty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야콥병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관리지침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의 내용 중 일부를 재구성하였음을 알려드립니다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ko-KR" altLang="en-US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h5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ISBN : 979-11-6860-194-9 (PDF)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1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br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발간 등록 번호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11-1790387-000330-10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h5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ko-KR" altLang="en-US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1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US" altLang="ko-KR" sz="1100" b="0" dirty="0">
                <a:solidFill>
                  <a:srgbClr val="808080"/>
                </a:solidFill>
                <a:effectLst/>
                <a:latin typeface="Consolas" panose="020B0609020204030204" pitchFamily="49" charset="0"/>
              </a:rPr>
              <a:t>&gt;</a:t>
            </a:r>
            <a:endParaRPr lang="ko-KR" altLang="en-US" sz="11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9EECB9-3554-4A2B-AD19-E37CE6D5F725}"/>
              </a:ext>
            </a:extLst>
          </p:cNvPr>
          <p:cNvSpPr txBox="1"/>
          <p:nvPr/>
        </p:nvSpPr>
        <p:spPr>
          <a:xfrm>
            <a:off x="4109989" y="3410676"/>
            <a:ext cx="3606597" cy="229293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height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150px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background-color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#001f54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lang="en-US" altLang="ko-KR" sz="11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fff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h4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footer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100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h5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text-align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center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1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line-height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1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30px</a:t>
            </a:r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1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B86A8B-76A6-488D-BD4E-D8BE94B08CBB}"/>
              </a:ext>
            </a:extLst>
          </p:cNvPr>
          <p:cNvSpPr txBox="1"/>
          <p:nvPr/>
        </p:nvSpPr>
        <p:spPr>
          <a:xfrm>
            <a:off x="4694043" y="2892618"/>
            <a:ext cx="2438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&lt;CSS</a:t>
            </a:r>
            <a:r>
              <a:rPr lang="ko-KR" altLang="en-US" dirty="0">
                <a:solidFill>
                  <a:srgbClr val="034078"/>
                </a:solidFill>
              </a:rPr>
              <a:t> 코드 </a:t>
            </a:r>
            <a:r>
              <a:rPr lang="en-US" altLang="ko-KR" dirty="0">
                <a:solidFill>
                  <a:srgbClr val="034078"/>
                </a:solidFill>
              </a:rPr>
              <a:t>– Footer&gt;</a:t>
            </a:r>
            <a:endParaRPr lang="ko-KR" altLang="en-US" dirty="0">
              <a:solidFill>
                <a:srgbClr val="0340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05140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892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7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70631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rgbClr val="001F54"/>
                </a:solidFill>
              </a:rPr>
              <a:t>HTML/CSS </a:t>
            </a:r>
            <a:r>
              <a:rPr lang="ko-KR" altLang="en-US" sz="2800" b="1" dirty="0">
                <a:solidFill>
                  <a:srgbClr val="001F54"/>
                </a:solidFill>
              </a:rPr>
              <a:t>코드 </a:t>
            </a:r>
            <a:r>
              <a:rPr lang="en-US" altLang="ko-KR" sz="2800" b="1" dirty="0">
                <a:solidFill>
                  <a:srgbClr val="001F54"/>
                </a:solidFill>
              </a:rPr>
              <a:t>– Main page (Footer) 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23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5055490" y="1116148"/>
            <a:ext cx="20810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</a:t>
            </a:r>
            <a:r>
              <a:rPr lang="ko-KR" altLang="en-US" dirty="0">
                <a:solidFill>
                  <a:srgbClr val="034078"/>
                </a:solidFill>
              </a:rPr>
              <a:t>결과물 </a:t>
            </a:r>
            <a:r>
              <a:rPr lang="en-US" altLang="ko-KR" dirty="0">
                <a:solidFill>
                  <a:srgbClr val="034078"/>
                </a:solidFill>
              </a:rPr>
              <a:t>– Footer&gt;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83543A6-F6C0-482C-844C-D7A51F81B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308" y="1612480"/>
            <a:ext cx="7975385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5783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5245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8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160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1F54"/>
                </a:solidFill>
              </a:rPr>
              <a:t>아쉬운 점</a:t>
            </a:r>
            <a:endParaRPr lang="en-US" altLang="ko-KR" sz="2800" b="1" dirty="0">
              <a:solidFill>
                <a:srgbClr val="001F54"/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4623A369-E9B0-4218-BBF2-866D3D22AF79}"/>
              </a:ext>
            </a:extLst>
          </p:cNvPr>
          <p:cNvSpPr/>
          <p:nvPr/>
        </p:nvSpPr>
        <p:spPr>
          <a:xfrm>
            <a:off x="3179753" y="1369113"/>
            <a:ext cx="5829300" cy="755742"/>
          </a:xfrm>
          <a:prstGeom prst="roundRect">
            <a:avLst/>
          </a:prstGeom>
          <a:solidFill>
            <a:srgbClr val="03407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반응형 웹 미적용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ECA7696-CA7D-4989-87A3-4FEE38FA2734}"/>
              </a:ext>
            </a:extLst>
          </p:cNvPr>
          <p:cNvSpPr/>
          <p:nvPr/>
        </p:nvSpPr>
        <p:spPr>
          <a:xfrm>
            <a:off x="3182948" y="2273039"/>
            <a:ext cx="5829300" cy="755742"/>
          </a:xfrm>
          <a:prstGeom prst="roundRect">
            <a:avLst/>
          </a:prstGeom>
          <a:solidFill>
            <a:srgbClr val="034078">
              <a:alpha val="50196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웹사이트 내 불친절함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9101B1C-D17E-4ABA-A230-EEA1C688F6A5}"/>
              </a:ext>
            </a:extLst>
          </p:cNvPr>
          <p:cNvSpPr/>
          <p:nvPr/>
        </p:nvSpPr>
        <p:spPr>
          <a:xfrm>
            <a:off x="3182948" y="3176965"/>
            <a:ext cx="5829300" cy="755742"/>
          </a:xfrm>
          <a:prstGeom prst="roundRect">
            <a:avLst/>
          </a:prstGeom>
          <a:solidFill>
            <a:srgbClr val="03407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상단 메뉴의 완성도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817467B4-30C0-40F7-ACF1-82AECBE318C2}"/>
              </a:ext>
            </a:extLst>
          </p:cNvPr>
          <p:cNvSpPr/>
          <p:nvPr/>
        </p:nvSpPr>
        <p:spPr>
          <a:xfrm>
            <a:off x="3182948" y="4080891"/>
            <a:ext cx="5829300" cy="755742"/>
          </a:xfrm>
          <a:prstGeom prst="roundRect">
            <a:avLst/>
          </a:prstGeom>
          <a:solidFill>
            <a:srgbClr val="034078">
              <a:alpha val="50196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자바 스크립트 부재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682BB01-8376-4436-9BD2-3C759A07BFAE}"/>
              </a:ext>
            </a:extLst>
          </p:cNvPr>
          <p:cNvSpPr/>
          <p:nvPr/>
        </p:nvSpPr>
        <p:spPr>
          <a:xfrm>
            <a:off x="3179753" y="4984816"/>
            <a:ext cx="5829300" cy="755742"/>
          </a:xfrm>
          <a:prstGeom prst="roundRect">
            <a:avLst/>
          </a:prstGeom>
          <a:solidFill>
            <a:srgbClr val="034078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매력적인 주제 선정</a:t>
            </a:r>
          </a:p>
        </p:txBody>
      </p:sp>
    </p:spTree>
    <p:extLst>
      <p:ext uri="{BB962C8B-B14F-4D97-AF65-F5344CB8AC3E}">
        <p14:creationId xmlns:p14="http://schemas.microsoft.com/office/powerpoint/2010/main" val="3203289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F54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20AC750-05A3-4CE8-81AB-38A35E9F2E11}"/>
              </a:ext>
            </a:extLst>
          </p:cNvPr>
          <p:cNvSpPr txBox="1"/>
          <p:nvPr/>
        </p:nvSpPr>
        <p:spPr>
          <a:xfrm>
            <a:off x="3752535" y="1997839"/>
            <a:ext cx="46869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bg1"/>
                </a:solidFill>
                <a:latin typeface="Eras Bold ITC" panose="020B0907030504020204" pitchFamily="34" charset="0"/>
              </a:rPr>
              <a:t>Thank You For Your Attention!</a:t>
            </a:r>
            <a:endParaRPr lang="ko-KR" altLang="en-US" sz="6000" b="1" dirty="0"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815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2252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1F54"/>
                </a:solidFill>
              </a:rPr>
              <a:t>웹사이트 소개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3</a:t>
            </a:fld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2619026-DFEA-4769-BC57-77402EDCD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75" y="2278814"/>
            <a:ext cx="5133975" cy="2780904"/>
          </a:xfrm>
          <a:prstGeom prst="rect">
            <a:avLst/>
          </a:prstGeom>
          <a:ln>
            <a:noFill/>
          </a:ln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03CE3E0-0800-42D4-A97E-AC2D13B2D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551" y="2278815"/>
            <a:ext cx="5133975" cy="2780903"/>
          </a:xfrm>
          <a:prstGeom prst="rect">
            <a:avLst/>
          </a:prstGeom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30D2E5E-31B0-4F0D-8B12-96E7C4C26C0C}"/>
              </a:ext>
            </a:extLst>
          </p:cNvPr>
          <p:cNvSpPr txBox="1"/>
          <p:nvPr/>
        </p:nvSpPr>
        <p:spPr>
          <a:xfrm>
            <a:off x="2431237" y="1798282"/>
            <a:ext cx="1776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&lt;Home</a:t>
            </a:r>
            <a:r>
              <a:rPr lang="ko-KR" altLang="en-US" dirty="0">
                <a:solidFill>
                  <a:srgbClr val="034078"/>
                </a:solidFill>
              </a:rPr>
              <a:t> </a:t>
            </a:r>
            <a:r>
              <a:rPr lang="en-US" altLang="ko-KR" dirty="0">
                <a:solidFill>
                  <a:srgbClr val="034078"/>
                </a:solidFill>
              </a:rPr>
              <a:t>page&gt;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EB6804-5CA0-49D7-8095-FF8D0084C66D}"/>
              </a:ext>
            </a:extLst>
          </p:cNvPr>
          <p:cNvSpPr txBox="1"/>
          <p:nvPr/>
        </p:nvSpPr>
        <p:spPr>
          <a:xfrm>
            <a:off x="7448114" y="1798282"/>
            <a:ext cx="2848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&lt;Home</a:t>
            </a:r>
            <a:r>
              <a:rPr lang="ko-KR" altLang="en-US" dirty="0">
                <a:solidFill>
                  <a:srgbClr val="034078"/>
                </a:solidFill>
              </a:rPr>
              <a:t> </a:t>
            </a:r>
            <a:r>
              <a:rPr lang="en-US" altLang="ko-KR" dirty="0">
                <a:solidFill>
                  <a:srgbClr val="034078"/>
                </a:solidFill>
              </a:rPr>
              <a:t>page</a:t>
            </a:r>
            <a:r>
              <a:rPr lang="ko-KR" altLang="en-US" dirty="0">
                <a:solidFill>
                  <a:srgbClr val="034078"/>
                </a:solidFill>
              </a:rPr>
              <a:t> </a:t>
            </a:r>
            <a:r>
              <a:rPr lang="en-US" altLang="ko-KR" dirty="0">
                <a:solidFill>
                  <a:srgbClr val="034078"/>
                </a:solidFill>
              </a:rPr>
              <a:t>-</a:t>
            </a:r>
            <a:r>
              <a:rPr lang="ko-KR" altLang="en-US" dirty="0">
                <a:solidFill>
                  <a:srgbClr val="034078"/>
                </a:solidFill>
              </a:rPr>
              <a:t> </a:t>
            </a:r>
            <a:r>
              <a:rPr lang="en-US" altLang="ko-KR" dirty="0">
                <a:solidFill>
                  <a:srgbClr val="034078"/>
                </a:solidFill>
              </a:rPr>
              <a:t>hover&gt;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1760BE1-F920-4921-AB5C-B8D1BAEA1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5551" y="2278814"/>
            <a:ext cx="5133975" cy="2780903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90801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1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2252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1F54"/>
                </a:solidFill>
              </a:rPr>
              <a:t>웹사이트 소개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0D2E5E-31B0-4F0D-8B12-96E7C4C26C0C}"/>
              </a:ext>
            </a:extLst>
          </p:cNvPr>
          <p:cNvSpPr txBox="1"/>
          <p:nvPr/>
        </p:nvSpPr>
        <p:spPr>
          <a:xfrm>
            <a:off x="5253462" y="1211542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&lt;Main</a:t>
            </a:r>
            <a:r>
              <a:rPr lang="ko-KR" altLang="en-US" dirty="0">
                <a:solidFill>
                  <a:srgbClr val="034078"/>
                </a:solidFill>
              </a:rPr>
              <a:t> </a:t>
            </a:r>
            <a:r>
              <a:rPr lang="en-US" altLang="ko-KR" dirty="0">
                <a:solidFill>
                  <a:srgbClr val="034078"/>
                </a:solidFill>
              </a:rPr>
              <a:t>page&gt;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EFD27FA-4A00-4750-A79E-ABA1C9EA71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909" y="1704160"/>
            <a:ext cx="7975385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59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5084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2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160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1F54"/>
                </a:solidFill>
              </a:rPr>
              <a:t>주제 선정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6E52826-6049-46CE-82EB-3B3FFCAC502C}"/>
              </a:ext>
            </a:extLst>
          </p:cNvPr>
          <p:cNvSpPr/>
          <p:nvPr/>
        </p:nvSpPr>
        <p:spPr>
          <a:xfrm>
            <a:off x="510026" y="2153089"/>
            <a:ext cx="2122764" cy="270204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bg2">
                    <a:lumMod val="90000"/>
                  </a:schemeClr>
                </a:solidFill>
              </a:rPr>
              <a:t>마이크로바이옴</a:t>
            </a:r>
            <a:endParaRPr lang="en-US" altLang="ko-K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3AF97FD6-236C-4D00-9D47-FB4CD9A0D761}"/>
              </a:ext>
            </a:extLst>
          </p:cNvPr>
          <p:cNvSpPr/>
          <p:nvPr/>
        </p:nvSpPr>
        <p:spPr>
          <a:xfrm>
            <a:off x="649558" y="2002872"/>
            <a:ext cx="1843700" cy="352338"/>
          </a:xfrm>
          <a:prstGeom prst="roundRect">
            <a:avLst/>
          </a:prstGeom>
          <a:solidFill>
            <a:srgbClr val="034A8B"/>
          </a:solidFill>
          <a:ln>
            <a:solidFill>
              <a:srgbClr val="034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주제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0C71C4D-817A-4189-B905-DE5B3526B703}"/>
              </a:ext>
            </a:extLst>
          </p:cNvPr>
          <p:cNvSpPr/>
          <p:nvPr/>
        </p:nvSpPr>
        <p:spPr>
          <a:xfrm>
            <a:off x="2772322" y="2153089"/>
            <a:ext cx="2122764" cy="270204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2">
                    <a:lumMod val="90000"/>
                  </a:schemeClr>
                </a:solidFill>
              </a:rPr>
              <a:t>개인 유전체 분석</a:t>
            </a:r>
            <a:endParaRPr lang="en-US" altLang="ko-K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B8E60BDF-2B9A-4F77-912A-62B25DF2410D}"/>
              </a:ext>
            </a:extLst>
          </p:cNvPr>
          <p:cNvSpPr/>
          <p:nvPr/>
        </p:nvSpPr>
        <p:spPr>
          <a:xfrm>
            <a:off x="2911854" y="2002872"/>
            <a:ext cx="1843700" cy="352338"/>
          </a:xfrm>
          <a:prstGeom prst="roundRect">
            <a:avLst/>
          </a:prstGeom>
          <a:solidFill>
            <a:srgbClr val="034A8B"/>
          </a:solidFill>
          <a:ln>
            <a:solidFill>
              <a:srgbClr val="034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주제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633DFD2-FD94-4829-8A55-DD39F2EC9E19}"/>
              </a:ext>
            </a:extLst>
          </p:cNvPr>
          <p:cNvSpPr/>
          <p:nvPr/>
        </p:nvSpPr>
        <p:spPr>
          <a:xfrm>
            <a:off x="5034618" y="2153089"/>
            <a:ext cx="2122764" cy="270204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bg2">
                    <a:lumMod val="90000"/>
                  </a:schemeClr>
                </a:solidFill>
              </a:rPr>
              <a:t>프리온</a:t>
            </a:r>
            <a:r>
              <a:rPr lang="ko-KR" altLang="en-US" dirty="0">
                <a:solidFill>
                  <a:schemeClr val="bg2">
                    <a:lumMod val="90000"/>
                  </a:schemeClr>
                </a:solidFill>
              </a:rPr>
              <a:t> 질환의 종류</a:t>
            </a:r>
            <a:endParaRPr lang="en-US" altLang="ko-K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54ACC55-ADFA-485A-86B0-72CE0A1BABA5}"/>
              </a:ext>
            </a:extLst>
          </p:cNvPr>
          <p:cNvSpPr/>
          <p:nvPr/>
        </p:nvSpPr>
        <p:spPr>
          <a:xfrm>
            <a:off x="5174150" y="2002872"/>
            <a:ext cx="1843700" cy="352338"/>
          </a:xfrm>
          <a:prstGeom prst="roundRect">
            <a:avLst/>
          </a:prstGeom>
          <a:solidFill>
            <a:srgbClr val="034A8B"/>
          </a:solidFill>
          <a:ln>
            <a:solidFill>
              <a:srgbClr val="034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주제 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E974698-4C82-4192-B5D4-7258D13AF638}"/>
              </a:ext>
            </a:extLst>
          </p:cNvPr>
          <p:cNvSpPr/>
          <p:nvPr/>
        </p:nvSpPr>
        <p:spPr>
          <a:xfrm>
            <a:off x="7296914" y="2153089"/>
            <a:ext cx="2122764" cy="270204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solidFill>
                  <a:srgbClr val="001F54"/>
                </a:solidFill>
              </a:rPr>
              <a:t>‘</a:t>
            </a:r>
            <a:r>
              <a:rPr lang="ko-KR" altLang="en-US" b="1" dirty="0" err="1">
                <a:solidFill>
                  <a:srgbClr val="001F54"/>
                </a:solidFill>
              </a:rPr>
              <a:t>크로이츠펠트</a:t>
            </a:r>
            <a:r>
              <a:rPr lang="en-US" altLang="ko-KR" b="1" dirty="0">
                <a:solidFill>
                  <a:srgbClr val="001F54"/>
                </a:solidFill>
              </a:rPr>
              <a:t>-</a:t>
            </a:r>
          </a:p>
          <a:p>
            <a:pPr algn="ctr"/>
            <a:r>
              <a:rPr lang="ko-KR" altLang="en-US" b="1" dirty="0" err="1">
                <a:solidFill>
                  <a:srgbClr val="001F54"/>
                </a:solidFill>
              </a:rPr>
              <a:t>야콥병</a:t>
            </a:r>
            <a:r>
              <a:rPr lang="en-US" altLang="ko-KR" b="1" dirty="0">
                <a:solidFill>
                  <a:srgbClr val="001F54"/>
                </a:solidFill>
              </a:rPr>
              <a:t>(CJD)’</a:t>
            </a:r>
            <a:r>
              <a:rPr lang="ko-KR" altLang="en-US" b="1" dirty="0">
                <a:solidFill>
                  <a:srgbClr val="001F54"/>
                </a:solidFill>
              </a:rPr>
              <a:t> 관련</a:t>
            </a:r>
            <a:endParaRPr lang="en-US" altLang="ko-KR" b="1" dirty="0">
              <a:solidFill>
                <a:srgbClr val="001F54"/>
              </a:solidFill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C3F916A0-D70C-4D0F-98A2-EA10E0198B75}"/>
              </a:ext>
            </a:extLst>
          </p:cNvPr>
          <p:cNvSpPr/>
          <p:nvPr/>
        </p:nvSpPr>
        <p:spPr>
          <a:xfrm>
            <a:off x="7436446" y="2002872"/>
            <a:ext cx="1843700" cy="352338"/>
          </a:xfrm>
          <a:prstGeom prst="roundRect">
            <a:avLst/>
          </a:prstGeom>
          <a:solidFill>
            <a:srgbClr val="034A8B"/>
          </a:solidFill>
          <a:ln>
            <a:solidFill>
              <a:srgbClr val="034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주제 </a:t>
            </a:r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2C4E04B-5798-456D-B1E6-38885E911C02}"/>
              </a:ext>
            </a:extLst>
          </p:cNvPr>
          <p:cNvSpPr/>
          <p:nvPr/>
        </p:nvSpPr>
        <p:spPr>
          <a:xfrm>
            <a:off x="9559210" y="2153089"/>
            <a:ext cx="2122764" cy="270204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700" dirty="0">
                <a:solidFill>
                  <a:schemeClr val="bg2">
                    <a:lumMod val="90000"/>
                  </a:schemeClr>
                </a:solidFill>
              </a:rPr>
              <a:t>영화 ’</a:t>
            </a:r>
            <a:r>
              <a:rPr lang="ko-KR" altLang="en-US" sz="1700" dirty="0" err="1">
                <a:solidFill>
                  <a:schemeClr val="bg2">
                    <a:lumMod val="90000"/>
                  </a:schemeClr>
                </a:solidFill>
              </a:rPr>
              <a:t>웡카</a:t>
            </a:r>
            <a:r>
              <a:rPr lang="ko-KR" altLang="en-US" sz="1700" dirty="0">
                <a:solidFill>
                  <a:schemeClr val="bg2">
                    <a:lumMod val="90000"/>
                  </a:schemeClr>
                </a:solidFill>
              </a:rPr>
              <a:t>’</a:t>
            </a:r>
            <a:r>
              <a:rPr lang="en-US" altLang="ko-KR" sz="1700" dirty="0">
                <a:solidFill>
                  <a:schemeClr val="bg2">
                    <a:lumMod val="90000"/>
                  </a:schemeClr>
                </a:solidFill>
              </a:rPr>
              <a:t>, ‘</a:t>
            </a:r>
            <a:r>
              <a:rPr lang="ko-KR" altLang="en-US" sz="1700" dirty="0">
                <a:solidFill>
                  <a:schemeClr val="bg2">
                    <a:lumMod val="90000"/>
                  </a:schemeClr>
                </a:solidFill>
              </a:rPr>
              <a:t>해리포터’</a:t>
            </a:r>
            <a:endParaRPr lang="en-US" altLang="ko-KR" sz="1700" dirty="0">
              <a:solidFill>
                <a:schemeClr val="bg2">
                  <a:lumMod val="90000"/>
                </a:schemeClr>
              </a:solidFill>
            </a:endParaRPr>
          </a:p>
          <a:p>
            <a:pPr algn="ctr"/>
            <a:r>
              <a:rPr lang="ko-KR" altLang="en-US" sz="1700" dirty="0">
                <a:solidFill>
                  <a:schemeClr val="bg2">
                    <a:lumMod val="90000"/>
                  </a:schemeClr>
                </a:solidFill>
              </a:rPr>
              <a:t>도서 ‘다섯 번째 감각’</a:t>
            </a:r>
            <a:endParaRPr lang="en-US" altLang="ko-KR" sz="1700" dirty="0">
              <a:solidFill>
                <a:schemeClr val="bg2">
                  <a:lumMod val="90000"/>
                </a:schemeClr>
              </a:solidFill>
            </a:endParaRPr>
          </a:p>
          <a:p>
            <a:pPr algn="ctr"/>
            <a:r>
              <a:rPr lang="ko-KR" altLang="en-US" sz="1700" dirty="0">
                <a:solidFill>
                  <a:schemeClr val="bg2">
                    <a:lumMod val="90000"/>
                  </a:schemeClr>
                </a:solidFill>
              </a:rPr>
              <a:t>캐릭터 ’</a:t>
            </a:r>
            <a:r>
              <a:rPr lang="ko-KR" altLang="en-US" sz="1700" dirty="0" err="1">
                <a:solidFill>
                  <a:schemeClr val="bg2">
                    <a:lumMod val="90000"/>
                  </a:schemeClr>
                </a:solidFill>
              </a:rPr>
              <a:t>산리오</a:t>
            </a:r>
            <a:r>
              <a:rPr lang="ko-KR" altLang="en-US" sz="1700" dirty="0">
                <a:solidFill>
                  <a:schemeClr val="bg2">
                    <a:lumMod val="90000"/>
                  </a:schemeClr>
                </a:solidFill>
              </a:rPr>
              <a:t>’</a:t>
            </a:r>
            <a:r>
              <a:rPr lang="en-US" altLang="ko-KR" sz="1700" dirty="0">
                <a:solidFill>
                  <a:schemeClr val="bg2">
                    <a:lumMod val="90000"/>
                  </a:schemeClr>
                </a:solidFill>
              </a:rPr>
              <a:t>,</a:t>
            </a:r>
            <a:r>
              <a:rPr lang="ko-KR" altLang="en-US" sz="1700" dirty="0">
                <a:solidFill>
                  <a:schemeClr val="bg2">
                    <a:lumMod val="90000"/>
                  </a:schemeClr>
                </a:solidFill>
              </a:rPr>
              <a:t> </a:t>
            </a:r>
            <a:endParaRPr lang="en-US" altLang="ko-KR" sz="1700" dirty="0">
              <a:solidFill>
                <a:schemeClr val="bg2">
                  <a:lumMod val="90000"/>
                </a:schemeClr>
              </a:solidFill>
            </a:endParaRPr>
          </a:p>
          <a:p>
            <a:pPr algn="ctr"/>
            <a:r>
              <a:rPr lang="ko-KR" altLang="en-US" sz="1700" dirty="0">
                <a:solidFill>
                  <a:schemeClr val="bg2">
                    <a:lumMod val="90000"/>
                  </a:schemeClr>
                </a:solidFill>
              </a:rPr>
              <a:t>‘</a:t>
            </a:r>
            <a:r>
              <a:rPr lang="ko-KR" altLang="en-US" sz="1700" dirty="0" err="1">
                <a:solidFill>
                  <a:schemeClr val="bg2">
                    <a:lumMod val="90000"/>
                  </a:schemeClr>
                </a:solidFill>
              </a:rPr>
              <a:t>세서미</a:t>
            </a:r>
            <a:r>
              <a:rPr lang="ko-KR" altLang="en-US" sz="1700" dirty="0">
                <a:solidFill>
                  <a:schemeClr val="bg2">
                    <a:lumMod val="90000"/>
                  </a:schemeClr>
                </a:solidFill>
              </a:rPr>
              <a:t> 스트리트’</a:t>
            </a:r>
            <a:endParaRPr lang="ko-KR" altLang="en-US" sz="1700" dirty="0">
              <a:noFill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FCE528C5-906B-4068-BA00-8F15BF94C0FE}"/>
              </a:ext>
            </a:extLst>
          </p:cNvPr>
          <p:cNvSpPr/>
          <p:nvPr/>
        </p:nvSpPr>
        <p:spPr>
          <a:xfrm>
            <a:off x="9698742" y="2002872"/>
            <a:ext cx="1843700" cy="352338"/>
          </a:xfrm>
          <a:prstGeom prst="roundRect">
            <a:avLst/>
          </a:prstGeom>
          <a:solidFill>
            <a:srgbClr val="034A8B"/>
          </a:solidFill>
          <a:ln>
            <a:solidFill>
              <a:srgbClr val="0340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그 외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BDDB39D-01E4-4DEE-B0DC-F599C0EF1E29}"/>
              </a:ext>
            </a:extLst>
          </p:cNvPr>
          <p:cNvSpPr txBox="1"/>
          <p:nvPr/>
        </p:nvSpPr>
        <p:spPr>
          <a:xfrm>
            <a:off x="5889988" y="5083383"/>
            <a:ext cx="5082812" cy="1170898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034078"/>
                </a:solidFill>
              </a:rPr>
              <a:t>참고 할 수 있는  컨텐츠</a:t>
            </a:r>
            <a:r>
              <a:rPr lang="en-US" altLang="ko-KR" sz="1200" dirty="0">
                <a:solidFill>
                  <a:srgbClr val="034078"/>
                </a:solidFill>
              </a:rPr>
              <a:t>(</a:t>
            </a:r>
            <a:r>
              <a:rPr lang="ko-KR" altLang="en-US" sz="1200" dirty="0" err="1">
                <a:solidFill>
                  <a:srgbClr val="034078"/>
                </a:solidFill>
              </a:rPr>
              <a:t>크로이츠펠트</a:t>
            </a:r>
            <a:r>
              <a:rPr lang="en-US" altLang="ko-KR" sz="1200" dirty="0">
                <a:solidFill>
                  <a:srgbClr val="034078"/>
                </a:solidFill>
              </a:rPr>
              <a:t>-</a:t>
            </a:r>
            <a:r>
              <a:rPr lang="ko-KR" altLang="en-US" sz="1200" dirty="0" err="1">
                <a:solidFill>
                  <a:srgbClr val="034078"/>
                </a:solidFill>
              </a:rPr>
              <a:t>야콥병</a:t>
            </a:r>
            <a:r>
              <a:rPr lang="ko-KR" altLang="en-US" sz="1200" dirty="0">
                <a:solidFill>
                  <a:srgbClr val="034078"/>
                </a:solidFill>
              </a:rPr>
              <a:t> 관리지침</a:t>
            </a:r>
            <a:r>
              <a:rPr lang="en-US" altLang="ko-KR" sz="1200" dirty="0">
                <a:solidFill>
                  <a:srgbClr val="034078"/>
                </a:solidFill>
              </a:rPr>
              <a:t>, </a:t>
            </a:r>
            <a:r>
              <a:rPr lang="ko-KR" altLang="en-US" sz="1200" dirty="0">
                <a:solidFill>
                  <a:srgbClr val="034078"/>
                </a:solidFill>
              </a:rPr>
              <a:t>질병관리청</a:t>
            </a:r>
            <a:r>
              <a:rPr lang="en-US" altLang="ko-KR" sz="1200" dirty="0">
                <a:solidFill>
                  <a:srgbClr val="034078"/>
                </a:solidFill>
              </a:rPr>
              <a:t>) </a:t>
            </a:r>
            <a:r>
              <a:rPr lang="ko-KR" altLang="en-US" sz="1200" dirty="0">
                <a:solidFill>
                  <a:srgbClr val="034078"/>
                </a:solidFill>
              </a:rPr>
              <a:t>확보</a:t>
            </a:r>
            <a:endParaRPr lang="en-US" altLang="ko-KR" sz="1200" dirty="0">
              <a:solidFill>
                <a:srgbClr val="034078"/>
              </a:solidFill>
            </a:endParaRPr>
          </a:p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ko-KR" altLang="en-US" sz="1200" dirty="0">
                <a:solidFill>
                  <a:srgbClr val="034078"/>
                </a:solidFill>
              </a:rPr>
              <a:t>저작권 문제</a:t>
            </a:r>
            <a:endParaRPr lang="en-US" altLang="ko-KR" sz="1200" dirty="0">
              <a:solidFill>
                <a:srgbClr val="034078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dirty="0">
                <a:solidFill>
                  <a:srgbClr val="034078"/>
                </a:solidFill>
              </a:rPr>
              <a:t>- </a:t>
            </a:r>
            <a:r>
              <a:rPr lang="ko-KR" altLang="en-US" sz="1200" dirty="0">
                <a:solidFill>
                  <a:srgbClr val="034078"/>
                </a:solidFill>
              </a:rPr>
              <a:t>분류 항목 명확</a:t>
            </a:r>
            <a:endParaRPr lang="en-US" altLang="ko-KR" sz="1200" dirty="0">
              <a:solidFill>
                <a:srgbClr val="034078"/>
              </a:solidFill>
            </a:endParaRPr>
          </a:p>
          <a:p>
            <a:pPr algn="just">
              <a:lnSpc>
                <a:spcPct val="150000"/>
              </a:lnSpc>
            </a:pPr>
            <a:r>
              <a:rPr lang="en-US" altLang="ko-KR" sz="1200" dirty="0">
                <a:solidFill>
                  <a:srgbClr val="034078"/>
                </a:solidFill>
              </a:rPr>
              <a:t>- </a:t>
            </a:r>
            <a:r>
              <a:rPr lang="ko-KR" altLang="en-US" sz="1200" dirty="0">
                <a:solidFill>
                  <a:srgbClr val="034078"/>
                </a:solidFill>
              </a:rPr>
              <a:t>내가 잘 아는 분야</a:t>
            </a:r>
          </a:p>
        </p:txBody>
      </p:sp>
    </p:spTree>
    <p:extLst>
      <p:ext uri="{BB962C8B-B14F-4D97-AF65-F5344CB8AC3E}">
        <p14:creationId xmlns:p14="http://schemas.microsoft.com/office/powerpoint/2010/main" val="55969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516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160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1F54"/>
                </a:solidFill>
              </a:rPr>
              <a:t>컬러 선정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6</a:t>
            </a:fld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9CA43958-8B9E-4A79-965B-0732C621C0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309" y="1709388"/>
            <a:ext cx="7975383" cy="4320000"/>
          </a:xfrm>
          <a:prstGeom prst="rect">
            <a:avLst/>
          </a:prstGeom>
          <a:ln>
            <a:noFill/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232356" y="1211542"/>
            <a:ext cx="37273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</a:t>
            </a:r>
            <a:r>
              <a:rPr lang="ko-KR" altLang="en-US" dirty="0">
                <a:solidFill>
                  <a:srgbClr val="034078"/>
                </a:solidFill>
              </a:rPr>
              <a:t>컬러 추천 무료 사이트 </a:t>
            </a:r>
            <a:r>
              <a:rPr lang="en-US" altLang="ko-KR" dirty="0">
                <a:solidFill>
                  <a:srgbClr val="034078"/>
                </a:solidFill>
              </a:rPr>
              <a:t>- </a:t>
            </a:r>
            <a:r>
              <a:rPr lang="en-US" altLang="ko-KR" dirty="0" err="1">
                <a:solidFill>
                  <a:srgbClr val="034078"/>
                </a:solidFill>
              </a:rPr>
              <a:t>coolors</a:t>
            </a:r>
            <a:r>
              <a:rPr lang="en-US" altLang="ko-KR" dirty="0">
                <a:solidFill>
                  <a:srgbClr val="034078"/>
                </a:solidFill>
              </a:rPr>
              <a:t>&gt;</a:t>
            </a:r>
            <a:endParaRPr lang="ko-KR" altLang="en-US" dirty="0">
              <a:solidFill>
                <a:srgbClr val="03407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3831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516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160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1F54"/>
                </a:solidFill>
              </a:rPr>
              <a:t>컬러 선정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7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5041074" y="1211542"/>
            <a:ext cx="2109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</a:t>
            </a:r>
            <a:r>
              <a:rPr lang="ko-KR" altLang="en-US" dirty="0">
                <a:solidFill>
                  <a:srgbClr val="034078"/>
                </a:solidFill>
              </a:rPr>
              <a:t>팔레트 후보</a:t>
            </a:r>
            <a:r>
              <a:rPr lang="en-US" altLang="ko-KR" dirty="0">
                <a:solidFill>
                  <a:srgbClr val="034078"/>
                </a:solidFill>
              </a:rPr>
              <a:t> 10</a:t>
            </a:r>
            <a:r>
              <a:rPr lang="ko-KR" altLang="en-US" dirty="0">
                <a:solidFill>
                  <a:srgbClr val="034078"/>
                </a:solidFill>
              </a:rPr>
              <a:t>개</a:t>
            </a:r>
            <a:r>
              <a:rPr lang="en-US" altLang="ko-KR" dirty="0">
                <a:solidFill>
                  <a:srgbClr val="034078"/>
                </a:solidFill>
              </a:rPr>
              <a:t>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00A0D9C9-F023-4C24-BAEC-9856D99CAA90}"/>
              </a:ext>
            </a:extLst>
          </p:cNvPr>
          <p:cNvGrpSpPr/>
          <p:nvPr/>
        </p:nvGrpSpPr>
        <p:grpSpPr>
          <a:xfrm>
            <a:off x="416344" y="1739705"/>
            <a:ext cx="11359313" cy="3378591"/>
            <a:chOff x="513119" y="1934859"/>
            <a:chExt cx="11359313" cy="3378591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DFED65C1-E3B0-401B-8F06-9FFDF68E7C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19" y="1934859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2365046F-9119-4A75-90E3-770388468AA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5344" y="1934859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2A4E0510-4217-43AB-9539-CFCD410F5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2036" y="1934859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577830BA-832C-4CE0-BB95-9F1AC869D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8728" y="1934859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0FC8D059-44EF-4735-9E30-1A6FE25CE70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5420" y="1934859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D8824CCE-1BC7-4CA8-AFC9-9C07E3FF8B5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19" y="3725690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A9971B11-2191-4205-B02B-DCF5F9576FCB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7577" y="3725690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25" name="그림 24">
              <a:extLst>
                <a:ext uri="{FF2B5EF4-FFF2-40B4-BE49-F238E27FC236}">
                  <a16:creationId xmlns:a16="http://schemas.microsoft.com/office/drawing/2014/main" id="{6138A3E3-6174-4545-94E3-08C52F1BC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2036" y="3725690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27" name="그림 26">
              <a:extLst>
                <a:ext uri="{FF2B5EF4-FFF2-40B4-BE49-F238E27FC236}">
                  <a16:creationId xmlns:a16="http://schemas.microsoft.com/office/drawing/2014/main" id="{997546E4-7C45-42EF-8A6C-F3E7BEFC22B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8728" y="3725690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  <p:pic>
          <p:nvPicPr>
            <p:cNvPr id="29" name="그림 28">
              <a:extLst>
                <a:ext uri="{FF2B5EF4-FFF2-40B4-BE49-F238E27FC236}">
                  <a16:creationId xmlns:a16="http://schemas.microsoft.com/office/drawing/2014/main" id="{5793A17A-0C69-49CB-8754-0E2E21CDA8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55420" y="3725690"/>
              <a:ext cx="2117012" cy="1587760"/>
            </a:xfrm>
            <a:prstGeom prst="rect">
              <a:avLst/>
            </a:prstGeom>
            <a:ln w="6350">
              <a:solidFill>
                <a:schemeClr val="bg1">
                  <a:lumMod val="8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4119710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516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3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160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1F54"/>
                </a:solidFill>
              </a:rPr>
              <a:t>컬러 선정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8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5041074" y="1211542"/>
            <a:ext cx="2109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</a:t>
            </a:r>
            <a:r>
              <a:rPr lang="ko-KR" altLang="en-US" dirty="0">
                <a:solidFill>
                  <a:srgbClr val="034078"/>
                </a:solidFill>
              </a:rPr>
              <a:t>팔레트 후보</a:t>
            </a:r>
            <a:r>
              <a:rPr lang="en-US" altLang="ko-KR" dirty="0">
                <a:solidFill>
                  <a:srgbClr val="034078"/>
                </a:solidFill>
              </a:rPr>
              <a:t> 10</a:t>
            </a:r>
            <a:r>
              <a:rPr lang="ko-KR" altLang="en-US" dirty="0">
                <a:solidFill>
                  <a:srgbClr val="034078"/>
                </a:solidFill>
              </a:rPr>
              <a:t>개</a:t>
            </a:r>
            <a:r>
              <a:rPr lang="en-US" altLang="ko-KR" dirty="0">
                <a:solidFill>
                  <a:srgbClr val="034078"/>
                </a:solidFill>
              </a:rPr>
              <a:t>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FED65C1-E3B0-401B-8F06-9FFDF68E7CE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44" y="1739705"/>
            <a:ext cx="2117012" cy="1587760"/>
          </a:xfrm>
          <a:prstGeom prst="rect">
            <a:avLst/>
          </a:prstGeom>
          <a:ln>
            <a:noFill/>
          </a:ln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365046F-9119-4A75-90E3-770388468A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8569" y="1739705"/>
            <a:ext cx="2117012" cy="1587760"/>
          </a:xfrm>
          <a:prstGeom prst="rect">
            <a:avLst/>
          </a:prstGeom>
          <a:ln>
            <a:noFill/>
          </a:ln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2A4E0510-4217-43AB-9539-CFCD410F50B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261" y="1739705"/>
            <a:ext cx="2117012" cy="1587760"/>
          </a:xfrm>
          <a:prstGeom prst="rect">
            <a:avLst/>
          </a:prstGeom>
          <a:ln>
            <a:noFill/>
          </a:ln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77830BA-832C-4CE0-BB95-9F1AC869D2A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953" y="1739705"/>
            <a:ext cx="2117012" cy="1587760"/>
          </a:xfrm>
          <a:prstGeom prst="rect">
            <a:avLst/>
          </a:prstGeom>
          <a:ln>
            <a:noFill/>
          </a:ln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0FC8D059-44EF-4735-9E30-1A6FE25CE70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8645" y="1739705"/>
            <a:ext cx="2117012" cy="1587760"/>
          </a:xfrm>
          <a:prstGeom prst="rect">
            <a:avLst/>
          </a:prstGeom>
          <a:ln>
            <a:noFill/>
          </a:ln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D8824CCE-1BC7-4CA8-AFC9-9C07E3FF8B50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344" y="3530536"/>
            <a:ext cx="2117012" cy="1587760"/>
          </a:xfrm>
          <a:prstGeom prst="rect">
            <a:avLst/>
          </a:prstGeom>
          <a:ln>
            <a:noFill/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9971B11-2191-4205-B02B-DCF5F9576FCB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0802" y="3530536"/>
            <a:ext cx="2117012" cy="1587760"/>
          </a:xfrm>
          <a:prstGeom prst="rect">
            <a:avLst/>
          </a:prstGeom>
          <a:ln>
            <a:noFill/>
          </a:ln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6138A3E3-6174-4545-94E3-08C52F1BC65E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5261" y="3530536"/>
            <a:ext cx="2117012" cy="1587760"/>
          </a:xfrm>
          <a:prstGeom prst="rect">
            <a:avLst/>
          </a:prstGeom>
          <a:ln>
            <a:noFill/>
          </a:ln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997546E4-7C45-42EF-8A6C-F3E7BEFC22B2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1953" y="3530536"/>
            <a:ext cx="2117012" cy="1587760"/>
          </a:xfrm>
          <a:prstGeom prst="rect">
            <a:avLst/>
          </a:prstGeom>
          <a:ln>
            <a:noFill/>
          </a:ln>
        </p:spPr>
      </p:pic>
      <p:pic>
        <p:nvPicPr>
          <p:cNvPr id="29" name="그림 28">
            <a:extLst>
              <a:ext uri="{FF2B5EF4-FFF2-40B4-BE49-F238E27FC236}">
                <a16:creationId xmlns:a16="http://schemas.microsoft.com/office/drawing/2014/main" id="{5793A17A-0C69-49CB-8754-0E2E21CDA82B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48"/>
          <a:stretch/>
        </p:blipFill>
        <p:spPr>
          <a:xfrm rot="5400000">
            <a:off x="7750021" y="1376758"/>
            <a:ext cx="4409236" cy="3073841"/>
          </a:xfrm>
          <a:prstGeom prst="rect">
            <a:avLst/>
          </a:prstGeom>
          <a:ln>
            <a:noFill/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0848D5-AC9E-42BB-B86B-8A37DF73B68A}"/>
              </a:ext>
            </a:extLst>
          </p:cNvPr>
          <p:cNvSpPr txBox="1"/>
          <p:nvPr/>
        </p:nvSpPr>
        <p:spPr>
          <a:xfrm>
            <a:off x="8400459" y="5353679"/>
            <a:ext cx="2743199" cy="339901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>
                <a:solidFill>
                  <a:srgbClr val="001F54"/>
                </a:solidFill>
              </a:rPr>
              <a:t>가독성</a:t>
            </a:r>
            <a:r>
              <a:rPr lang="en-US" altLang="ko-KR" sz="1200" dirty="0">
                <a:solidFill>
                  <a:srgbClr val="001F54"/>
                </a:solidFill>
              </a:rPr>
              <a:t>, </a:t>
            </a:r>
            <a:r>
              <a:rPr lang="ko-KR" altLang="en-US" sz="1200" dirty="0">
                <a:solidFill>
                  <a:srgbClr val="001F54"/>
                </a:solidFill>
              </a:rPr>
              <a:t>신뢰성</a:t>
            </a:r>
            <a:r>
              <a:rPr lang="en-US" altLang="ko-KR" sz="1200" dirty="0">
                <a:solidFill>
                  <a:srgbClr val="001F54"/>
                </a:solidFill>
              </a:rPr>
              <a:t>, </a:t>
            </a:r>
            <a:r>
              <a:rPr lang="ko-KR" altLang="en-US" sz="1200" dirty="0">
                <a:solidFill>
                  <a:srgbClr val="001F54"/>
                </a:solidFill>
              </a:rPr>
              <a:t>편안함</a:t>
            </a:r>
            <a:r>
              <a:rPr lang="en-US" altLang="ko-KR" sz="1200" dirty="0">
                <a:solidFill>
                  <a:srgbClr val="001F54"/>
                </a:solidFill>
              </a:rPr>
              <a:t>, </a:t>
            </a:r>
            <a:r>
              <a:rPr lang="ko-KR" altLang="en-US" sz="1200" dirty="0">
                <a:solidFill>
                  <a:srgbClr val="001F54"/>
                </a:solidFill>
              </a:rPr>
              <a:t>차분함</a:t>
            </a:r>
            <a:r>
              <a:rPr lang="en-US" altLang="ko-KR" sz="1200" dirty="0">
                <a:solidFill>
                  <a:srgbClr val="001F54"/>
                </a:solidFill>
              </a:rPr>
              <a:t>...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A34F20E-DCDD-4C7E-9D4E-9CB8FA594B05}"/>
              </a:ext>
            </a:extLst>
          </p:cNvPr>
          <p:cNvSpPr/>
          <p:nvPr/>
        </p:nvSpPr>
        <p:spPr>
          <a:xfrm>
            <a:off x="8417718" y="709059"/>
            <a:ext cx="3073842" cy="44092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737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314614C2-E2E6-4B9C-ADE0-4ABCF94F88F4}"/>
              </a:ext>
            </a:extLst>
          </p:cNvPr>
          <p:cNvSpPr/>
          <p:nvPr/>
        </p:nvSpPr>
        <p:spPr>
          <a:xfrm>
            <a:off x="0" y="-1"/>
            <a:ext cx="1257300" cy="942975"/>
          </a:xfrm>
          <a:prstGeom prst="rect">
            <a:avLst/>
          </a:prstGeom>
          <a:solidFill>
            <a:srgbClr val="001F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3DCEC5-CC89-416A-8388-59B7DE11C1B4}"/>
              </a:ext>
            </a:extLst>
          </p:cNvPr>
          <p:cNvSpPr txBox="1"/>
          <p:nvPr/>
        </p:nvSpPr>
        <p:spPr>
          <a:xfrm>
            <a:off x="704850" y="148321"/>
            <a:ext cx="5164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4</a:t>
            </a:r>
            <a:endParaRPr lang="ko-KR" altLang="en-US" sz="3600" b="1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F3A49-77D7-4B45-A76C-1728CF53FBF2}"/>
              </a:ext>
            </a:extLst>
          </p:cNvPr>
          <p:cNvSpPr txBox="1"/>
          <p:nvPr/>
        </p:nvSpPr>
        <p:spPr>
          <a:xfrm>
            <a:off x="1571625" y="209876"/>
            <a:ext cx="160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b="1" dirty="0">
                <a:solidFill>
                  <a:srgbClr val="001F54"/>
                </a:solidFill>
              </a:rPr>
              <a:t>글꼴 선정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A0E32-07CB-41D8-97C2-0DF087828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1DE6B7-4CBF-4616-8FD8-1102AFE7C609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13DCC4-B750-46E3-A60E-9F0873862B61}"/>
              </a:ext>
            </a:extLst>
          </p:cNvPr>
          <p:cNvSpPr txBox="1"/>
          <p:nvPr/>
        </p:nvSpPr>
        <p:spPr>
          <a:xfrm>
            <a:off x="4451178" y="1211542"/>
            <a:ext cx="328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34078"/>
                </a:solidFill>
              </a:rPr>
              <a:t>&lt;</a:t>
            </a:r>
            <a:r>
              <a:rPr lang="ko-KR" altLang="en-US" dirty="0">
                <a:solidFill>
                  <a:srgbClr val="034078"/>
                </a:solidFill>
              </a:rPr>
              <a:t>구글</a:t>
            </a:r>
            <a:r>
              <a:rPr lang="en-US" altLang="ko-KR" dirty="0">
                <a:solidFill>
                  <a:srgbClr val="034078"/>
                </a:solidFill>
              </a:rPr>
              <a:t> </a:t>
            </a:r>
            <a:r>
              <a:rPr lang="ko-KR" altLang="en-US" dirty="0">
                <a:solidFill>
                  <a:srgbClr val="034078"/>
                </a:solidFill>
              </a:rPr>
              <a:t>폰트 </a:t>
            </a:r>
            <a:r>
              <a:rPr lang="en-US" altLang="ko-KR" dirty="0">
                <a:solidFill>
                  <a:srgbClr val="034078"/>
                </a:solidFill>
              </a:rPr>
              <a:t>– </a:t>
            </a:r>
            <a:r>
              <a:rPr lang="en-US" altLang="ko-KR" dirty="0" err="1">
                <a:solidFill>
                  <a:srgbClr val="034078"/>
                </a:solidFill>
              </a:rPr>
              <a:t>Nanum</a:t>
            </a:r>
            <a:r>
              <a:rPr lang="en-US" altLang="ko-KR" dirty="0">
                <a:solidFill>
                  <a:srgbClr val="034078"/>
                </a:solidFill>
              </a:rPr>
              <a:t> Gothic&gt;</a:t>
            </a:r>
            <a:endParaRPr lang="ko-KR" altLang="en-US" dirty="0">
              <a:solidFill>
                <a:srgbClr val="034078"/>
              </a:solidFill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7F1846C-13F8-4C78-A177-BD23DAE2E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8309" y="1698625"/>
            <a:ext cx="7975381" cy="432000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53204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한컴 윤고딕 230"/>
        <a:ea typeface="한컴 윤고딕 230"/>
        <a:cs typeface=""/>
      </a:majorFont>
      <a:minorFont>
        <a:latin typeface="한컴 윤고딕 230"/>
        <a:ea typeface="한컴 윤고딕 230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</TotalTime>
  <Words>5156</Words>
  <Application>Microsoft Office PowerPoint</Application>
  <PresentationFormat>와이드스크린</PresentationFormat>
  <Paragraphs>726</Paragraphs>
  <Slides>25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33" baseType="lpstr">
      <vt:lpstr>Yu Gothic UI</vt:lpstr>
      <vt:lpstr>맑은 고딕</vt:lpstr>
      <vt:lpstr>한컴 윤고딕 230</vt:lpstr>
      <vt:lpstr>한컴 윤고딕 250</vt:lpstr>
      <vt:lpstr>Arial</vt:lpstr>
      <vt:lpstr>Consolas</vt:lpstr>
      <vt:lpstr>Eras Bold ITC</vt:lpstr>
      <vt:lpstr>Office 테마</vt:lpstr>
      <vt:lpstr>웹사이트 제작 프로젝트 - 소개 PPT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웹사이트 제작 프로젝트</dc:title>
  <dc:creator>yj-603-08</dc:creator>
  <cp:lastModifiedBy>yj-603-08</cp:lastModifiedBy>
  <cp:revision>62</cp:revision>
  <dcterms:created xsi:type="dcterms:W3CDTF">2024-02-02T00:30:21Z</dcterms:created>
  <dcterms:modified xsi:type="dcterms:W3CDTF">2024-02-02T07:05:07Z</dcterms:modified>
</cp:coreProperties>
</file>

<file path=docProps/thumbnail.jpeg>
</file>